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entation.xml" ContentType="application/vnd.openxmlformats-officedocument.presentationml.presentation.main+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10.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28.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4.xml" ContentType="application/vnd.openxmlformats-officedocument.presentationml.tags+xml"/>
  <Override PartName="/ppt/tags/tag12.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3.xml" ContentType="application/vnd.openxmlformats-officedocument.presentationml.tags+xml"/>
  <Override PartName="/docProps/app.xml" ContentType="application/vnd.openxmlformats-officedocument.extended-properties+xml"/>
  <Override PartName="/ppt/tags/tag2.xml" ContentType="application/vnd.openxmlformats-officedocument.presentationml.tags+xml"/>
  <Override PartName="/docProps/core.xml" ContentType="application/vnd.openxmlformats-package.core-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sldIdLst>
    <p:sldId id="256" r:id="rId3"/>
    <p:sldId id="261" r:id="rId4"/>
    <p:sldId id="262" r:id="rId5"/>
    <p:sldId id="287" r:id="rId6"/>
    <p:sldId id="264" r:id="rId7"/>
    <p:sldId id="265" r:id="rId8"/>
    <p:sldId id="266" r:id="rId9"/>
    <p:sldId id="267" r:id="rId10"/>
    <p:sldId id="284" r:id="rId11"/>
    <p:sldId id="285" r:id="rId12"/>
    <p:sldId id="286" r:id="rId13"/>
    <p:sldId id="257" r:id="rId14"/>
    <p:sldId id="276" r:id="rId15"/>
    <p:sldId id="277" r:id="rId16"/>
    <p:sldId id="278" r:id="rId17"/>
    <p:sldId id="280" r:id="rId18"/>
    <p:sldId id="281" r:id="rId19"/>
    <p:sldId id="279" r:id="rId20"/>
    <p:sldId id="282" r:id="rId21"/>
    <p:sldId id="313" r:id="rId22"/>
    <p:sldId id="314" r:id="rId23"/>
    <p:sldId id="315" r:id="rId24"/>
    <p:sldId id="309" r:id="rId25"/>
    <p:sldId id="317" r:id="rId26"/>
    <p:sldId id="308" r:id="rId27"/>
    <p:sldId id="311" r:id="rId28"/>
    <p:sldId id="294" r:id="rId29"/>
    <p:sldId id="310" r:id="rId30"/>
    <p:sldId id="316" r:id="rId31"/>
    <p:sldId id="318" r:id="rId32"/>
    <p:sldId id="305" r:id="rId33"/>
    <p:sldId id="303" r:id="rId34"/>
    <p:sldId id="322" r:id="rId35"/>
    <p:sldId id="312" r:id="rId36"/>
    <p:sldId id="319" r:id="rId37"/>
    <p:sldId id="306" r:id="rId38"/>
    <p:sldId id="307" r:id="rId39"/>
    <p:sldId id="320" r:id="rId40"/>
    <p:sldId id="321" r:id="rId41"/>
  </p:sldIdLst>
  <p:sldSz cx="12192000" cy="6858000"/>
  <p:notesSz cx="6858000" cy="9144000"/>
  <p:defaultTextStyle>
    <a:defPPr>
      <a:defRPr lang="ru-B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CCFFCC"/>
    <a:srgbClr val="66FF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71679" autoAdjust="0"/>
  </p:normalViewPr>
  <p:slideViewPr>
    <p:cSldViewPr snapToGrid="0">
      <p:cViewPr varScale="1">
        <p:scale>
          <a:sx n="62" d="100"/>
          <a:sy n="62" d="100"/>
        </p:scale>
        <p:origin x="148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BY"/>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D3C61C-4505-45A2-B2CF-72EC5E4FD3ED}" type="datetimeFigureOut">
              <a:rPr lang="ru-BY" smtClean="0"/>
              <a:t>12.12.2021</a:t>
            </a:fld>
            <a:endParaRPr lang="ru-BY"/>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BY"/>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BY"/>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03243D-5145-4A81-8EE6-C22EF6EA0FC0}" type="slidenum">
              <a:rPr lang="ru-BY" smtClean="0"/>
              <a:t>‹#›</a:t>
            </a:fld>
            <a:endParaRPr lang="ru-BY"/>
          </a:p>
        </p:txBody>
      </p:sp>
    </p:spTree>
    <p:extLst>
      <p:ext uri="{BB962C8B-B14F-4D97-AF65-F5344CB8AC3E}">
        <p14:creationId xmlns:p14="http://schemas.microsoft.com/office/powerpoint/2010/main" val="142973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Столяров В. И. выделяет </a:t>
            </a:r>
            <a:r>
              <a:rPr lang="ru-RU" sz="1200" b="1" kern="1200" dirty="0">
                <a:solidFill>
                  <a:schemeClr val="tx1"/>
                </a:solidFill>
                <a:effectLst/>
                <a:latin typeface="+mn-lt"/>
                <a:ea typeface="+mn-ea"/>
                <a:cs typeface="+mn-cs"/>
              </a:rPr>
              <a:t>два типа концепций физического воспитания. </a:t>
            </a:r>
            <a:r>
              <a:rPr lang="ru-RU" sz="1200" kern="1200" dirty="0">
                <a:solidFill>
                  <a:schemeClr val="tx1"/>
                </a:solidFill>
                <a:effectLst/>
                <a:latin typeface="+mn-lt"/>
                <a:ea typeface="+mn-ea"/>
                <a:cs typeface="+mn-cs"/>
              </a:rPr>
              <a:t>В основании концепций первого типа лежит особая специализированная форма двигательной деятельности, которая «предназначена для решения широкого круга социокультурных за­дач, оздоровления, физического совершенствования, организации отдыха, развлечения, рекреации, эстетического и нравственного вос­питания» </a:t>
            </a:r>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2014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В качестве типологической классификации целей Э. </a:t>
            </a:r>
            <a:r>
              <a:rPr lang="ru-RU" dirty="0" err="1"/>
              <a:t>Майнберг</a:t>
            </a:r>
            <a:r>
              <a:rPr lang="ru-RU" dirty="0"/>
              <a:t> предлагает следующее деление:</a:t>
            </a:r>
            <a:endParaRPr lang="ru-BY" dirty="0"/>
          </a:p>
          <a:p>
            <a:pPr lvl="0"/>
            <a:r>
              <a:rPr lang="ru-RU" dirty="0"/>
              <a:t>обучение взаимодействию и соперничеству:</a:t>
            </a:r>
            <a:endParaRPr lang="ru-BY" dirty="0"/>
          </a:p>
          <a:p>
            <a:pPr lvl="0"/>
            <a:r>
              <a:rPr lang="ru-RU" dirty="0"/>
              <a:t>обучение двигательной активности;</a:t>
            </a:r>
            <a:endParaRPr lang="ru-BY" dirty="0"/>
          </a:p>
          <a:p>
            <a:pPr lvl="0"/>
            <a:r>
              <a:rPr lang="ru-RU" dirty="0"/>
              <a:t>обучение соревновательной деятельности;</a:t>
            </a:r>
            <a:endParaRPr lang="ru-BY" dirty="0"/>
          </a:p>
          <a:p>
            <a:pPr lvl="0"/>
            <a:r>
              <a:rPr lang="ru-RU" dirty="0"/>
              <a:t>обучение самовыражению через движение;</a:t>
            </a:r>
            <a:endParaRPr lang="ru-BY" dirty="0"/>
          </a:p>
          <a:p>
            <a:pPr lvl="0"/>
            <a:r>
              <a:rPr lang="ru-RU" dirty="0"/>
              <a:t>обучение теоретическим знаниям и их применению;</a:t>
            </a:r>
            <a:endParaRPr lang="ru-BY" dirty="0"/>
          </a:p>
          <a:p>
            <a:pPr lvl="0"/>
            <a:r>
              <a:rPr lang="ru-RU" dirty="0"/>
              <a:t>формирование отношения к спорту.</a:t>
            </a:r>
            <a:endParaRPr lang="ru-BY"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dirty="0"/>
              <a:t>У такого подхода</a:t>
            </a:r>
            <a:r>
              <a:rPr lang="en-US" dirty="0"/>
              <a:t> </a:t>
            </a:r>
            <a:r>
              <a:rPr lang="ru-RU" dirty="0"/>
              <a:t>есть критики, считающие, что многочисленность и многообразие целей приводит к невозможно­сти достижения хотя бы одной</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11</a:t>
            </a:fld>
            <a:endParaRPr lang="ru-BY"/>
          </a:p>
        </p:txBody>
      </p:sp>
    </p:spTree>
    <p:extLst>
      <p:ext uri="{BB962C8B-B14F-4D97-AF65-F5344CB8AC3E}">
        <p14:creationId xmlns:p14="http://schemas.microsoft.com/office/powerpoint/2010/main" val="3930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Концепция биологиче­ски ориен­тированной физкуль­турной (телесной) подготовки</a:t>
            </a:r>
            <a:endParaRPr lang="en-US" dirty="0"/>
          </a:p>
          <a:p>
            <a:r>
              <a:rPr lang="ru-RU" dirty="0"/>
              <a:t>Педаго­гическая концепция воспитания через движе­ние</a:t>
            </a:r>
            <a:endParaRPr lang="en-US" dirty="0"/>
          </a:p>
          <a:p>
            <a:r>
              <a:rPr lang="ru-RU" dirty="0"/>
              <a:t>Спортив­но-игровая система</a:t>
            </a:r>
            <a:endParaRPr lang="en-US" dirty="0"/>
          </a:p>
          <a:p>
            <a:r>
              <a:rPr lang="ru-RU" dirty="0"/>
              <a:t>Французская гимнастиче­ская система</a:t>
            </a:r>
            <a:endParaRPr lang="en-US" dirty="0"/>
          </a:p>
          <a:p>
            <a:r>
              <a:rPr lang="ru-RU" dirty="0"/>
              <a:t>Личност­но-ориен­тированная (</a:t>
            </a:r>
            <a:r>
              <a:rPr lang="ru-RU" dirty="0" err="1"/>
              <a:t>персона­листская</a:t>
            </a:r>
            <a:r>
              <a:rPr lang="ru-RU" dirty="0"/>
              <a:t>) концепция обучения двигательной активности</a:t>
            </a:r>
            <a:endParaRPr lang="en-US" dirty="0"/>
          </a:p>
          <a:p>
            <a:r>
              <a:rPr lang="ru-RU" dirty="0"/>
              <a:t>Концепция телесного опыта</a:t>
            </a:r>
            <a:endParaRPr lang="en-US" dirty="0"/>
          </a:p>
          <a:p>
            <a:r>
              <a:rPr lang="ru-RU" dirty="0"/>
              <a:t>Конфор­мистская концепция использова­ния спорта для социали­зации</a:t>
            </a:r>
            <a:endParaRPr lang="en-US" dirty="0"/>
          </a:p>
          <a:p>
            <a:r>
              <a:rPr lang="ru-RU" dirty="0"/>
              <a:t>Критически-конструктивная концепция социализа­ции через двигатель­ную актив­ность</a:t>
            </a:r>
            <a:endParaRPr lang="en-US" dirty="0"/>
          </a:p>
        </p:txBody>
      </p:sp>
      <p:sp>
        <p:nvSpPr>
          <p:cNvPr id="4" name="Номер слайда 3"/>
          <p:cNvSpPr>
            <a:spLocks noGrp="1"/>
          </p:cNvSpPr>
          <p:nvPr>
            <p:ph type="sldNum" sz="quarter" idx="5"/>
          </p:nvPr>
        </p:nvSpPr>
        <p:spPr/>
        <p:txBody>
          <a:bodyPr/>
          <a:lstStyle/>
          <a:p>
            <a:fld id="{8403243D-5145-4A81-8EE6-C22EF6EA0FC0}" type="slidenum">
              <a:rPr lang="ru-BY" smtClean="0"/>
              <a:t>12</a:t>
            </a:fld>
            <a:endParaRPr lang="ru-BY"/>
          </a:p>
        </p:txBody>
      </p:sp>
    </p:spTree>
    <p:extLst>
      <p:ext uri="{BB962C8B-B14F-4D97-AF65-F5344CB8AC3E}">
        <p14:creationId xmlns:p14="http://schemas.microsoft.com/office/powerpoint/2010/main" val="1352780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Концепция «</a:t>
            </a:r>
            <a:r>
              <a:rPr lang="ru-RU" dirty="0" err="1"/>
              <a:t>депедагогизации</a:t>
            </a:r>
            <a:r>
              <a:rPr lang="ru-RU" dirty="0"/>
              <a:t>»</a:t>
            </a:r>
            <a:endParaRPr lang="en-US" dirty="0"/>
          </a:p>
          <a:p>
            <a:r>
              <a:rPr lang="ru-RU" dirty="0"/>
              <a:t>Концепция рациональ­ной гимна­стики</a:t>
            </a:r>
            <a:endParaRPr lang="en-US" dirty="0"/>
          </a:p>
          <a:p>
            <a:r>
              <a:rPr lang="ru-RU" dirty="0"/>
              <a:t>Концепция совершен­ствования физических качеств</a:t>
            </a:r>
            <a:endParaRPr lang="ru-BY" dirty="0"/>
          </a:p>
          <a:p>
            <a:r>
              <a:rPr lang="ru-RU" dirty="0"/>
              <a:t>Концепция формирова­ния здоровья</a:t>
            </a:r>
            <a:endParaRPr lang="en-US" dirty="0"/>
          </a:p>
          <a:p>
            <a:r>
              <a:rPr lang="ru-RU" dirty="0"/>
              <a:t>Концепция «двигатель­ного обра­зования»</a:t>
            </a:r>
            <a:endParaRPr lang="en-US" dirty="0"/>
          </a:p>
          <a:p>
            <a:r>
              <a:rPr lang="ru-RU" dirty="0"/>
              <a:t>Концепция </a:t>
            </a:r>
            <a:r>
              <a:rPr lang="ru-RU" dirty="0" err="1"/>
              <a:t>спортизированного</a:t>
            </a:r>
            <a:r>
              <a:rPr lang="ru-RU" dirty="0"/>
              <a:t> вос­питания</a:t>
            </a:r>
            <a:endParaRPr lang="en-US"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13</a:t>
            </a:fld>
            <a:endParaRPr lang="ru-BY"/>
          </a:p>
        </p:txBody>
      </p:sp>
    </p:spTree>
    <p:extLst>
      <p:ext uri="{BB962C8B-B14F-4D97-AF65-F5344CB8AC3E}">
        <p14:creationId xmlns:p14="http://schemas.microsoft.com/office/powerpoint/2010/main" val="275833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Концепция образования в области физической культуры</a:t>
            </a:r>
            <a:endParaRPr lang="en-US" dirty="0"/>
          </a:p>
          <a:p>
            <a:r>
              <a:rPr lang="ru-RU" dirty="0"/>
              <a:t>Концепция </a:t>
            </a:r>
            <a:r>
              <a:rPr lang="ru-RU" dirty="0" err="1"/>
              <a:t>спортизации</a:t>
            </a:r>
            <a:r>
              <a:rPr lang="ru-RU" dirty="0"/>
              <a:t> физического воспитания</a:t>
            </a:r>
            <a:endParaRPr lang="en-US" dirty="0"/>
          </a:p>
          <a:p>
            <a:r>
              <a:rPr lang="ru-RU" dirty="0"/>
              <a:t>Концепция содержатель­ного и про­цессуального обеспечения модернизации общего образо­вания</a:t>
            </a:r>
            <a:endParaRPr lang="en-US" dirty="0"/>
          </a:p>
          <a:p>
            <a:r>
              <a:rPr lang="ru-RU" dirty="0"/>
              <a:t>Комплексная концепция физического воспитания</a:t>
            </a:r>
            <a:endParaRPr lang="en-US" dirty="0"/>
          </a:p>
          <a:p>
            <a:r>
              <a:rPr lang="ru-RU" dirty="0"/>
              <a:t>Концепция комплекс­ной теории физического воспитания</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14</a:t>
            </a:fld>
            <a:endParaRPr lang="ru-BY"/>
          </a:p>
        </p:txBody>
      </p:sp>
    </p:spTree>
    <p:extLst>
      <p:ext uri="{BB962C8B-B14F-4D97-AF65-F5344CB8AC3E}">
        <p14:creationId xmlns:p14="http://schemas.microsoft.com/office/powerpoint/2010/main" val="2695987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Концепция биологиче­ски ориен­тированной физкуль­турной (телесной) подготовки</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Пер Хенрик </a:t>
            </a:r>
            <a:r>
              <a:rPr lang="ru-RU" sz="1200" kern="1200" dirty="0" err="1">
                <a:solidFill>
                  <a:schemeClr val="tx1"/>
                </a:solidFill>
                <a:effectLst/>
                <a:latin typeface="+mn-lt"/>
                <a:ea typeface="+mn-ea"/>
                <a:cs typeface="+mn-cs"/>
              </a:rPr>
              <a:t>Линг</a:t>
            </a:r>
            <a:r>
              <a:rPr lang="ru-RU" sz="1200" kern="1200" dirty="0">
                <a:solidFill>
                  <a:schemeClr val="tx1"/>
                </a:solidFill>
                <a:effectLst/>
                <a:latin typeface="+mn-lt"/>
                <a:ea typeface="+mn-ea"/>
                <a:cs typeface="+mn-cs"/>
              </a:rPr>
              <a:t>.</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Швеция Первая треть XVIII в.</a:t>
            </a:r>
            <a:endParaRPr lang="ru-BY"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Movement education</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Исполь­зование телесных (физических) упражнений для биоло­гического приспосо­бления орга­нов и систем организма к внешней среде</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Развитие кон­диционных способностей.</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Развитие физи­ческих качеств: силы, быстро­ты, выносли­вости</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Шведская гимнастика (педагоги­ческая, ме­дицинская, военная и эстетическая)</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П. X. </a:t>
            </a:r>
            <a:r>
              <a:rPr lang="ru-RU" sz="1200" kern="1200" dirty="0" err="1">
                <a:solidFill>
                  <a:schemeClr val="tx1"/>
                </a:solidFill>
                <a:effectLst/>
                <a:latin typeface="+mn-lt"/>
                <a:ea typeface="+mn-ea"/>
                <a:cs typeface="+mn-cs"/>
              </a:rPr>
              <a:t>Линг</a:t>
            </a:r>
            <a:r>
              <a:rPr lang="ru-RU" sz="1200" kern="1200" dirty="0">
                <a:solidFill>
                  <a:schemeClr val="tx1"/>
                </a:solidFill>
                <a:effectLst/>
                <a:latin typeface="+mn-lt"/>
                <a:ea typeface="+mn-ea"/>
                <a:cs typeface="+mn-cs"/>
              </a:rPr>
              <a:t> установил зависимость формы дви­жений от ана­томического устройства тела и по это­му признаку классифици­ровал гим­настические упражнения.</a:t>
            </a:r>
            <a:endParaRPr lang="ru-BY" sz="1200"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15</a:t>
            </a:fld>
            <a:endParaRPr lang="ru-BY"/>
          </a:p>
        </p:txBody>
      </p:sp>
    </p:spTree>
    <p:extLst>
      <p:ext uri="{BB962C8B-B14F-4D97-AF65-F5344CB8AC3E}">
        <p14:creationId xmlns:p14="http://schemas.microsoft.com/office/powerpoint/2010/main" val="1260156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dirty="0">
                <a:effectLst/>
              </a:rPr>
              <a:t>Педаго­гическая концепция воспитания через движе­ние</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a:solidFill>
                  <a:schemeClr val="dk1"/>
                </a:solidFill>
                <a:effectLst/>
                <a:latin typeface="+mn-lt"/>
                <a:ea typeface="+mn-ea"/>
                <a:cs typeface="+mn-cs"/>
              </a:rPr>
              <a:t>И. </a:t>
            </a:r>
            <a:r>
              <a:rPr lang="ru-RU" sz="1400" kern="1200" dirty="0" err="1">
                <a:solidFill>
                  <a:schemeClr val="dk1"/>
                </a:solidFill>
                <a:effectLst/>
                <a:latin typeface="+mn-lt"/>
                <a:ea typeface="+mn-ea"/>
                <a:cs typeface="+mn-cs"/>
              </a:rPr>
              <a:t>Гутс</a:t>
            </a:r>
            <a:r>
              <a:rPr lang="ru-RU" sz="1400" kern="1200" dirty="0">
                <a:solidFill>
                  <a:schemeClr val="dk1"/>
                </a:solidFill>
                <a:effectLst/>
                <a:latin typeface="+mn-lt"/>
                <a:ea typeface="+mn-ea"/>
                <a:cs typeface="+mn-cs"/>
              </a:rPr>
              <a:t>- </a:t>
            </a:r>
            <a:r>
              <a:rPr lang="ru-RU" sz="1400" kern="1200" dirty="0" err="1">
                <a:solidFill>
                  <a:schemeClr val="dk1"/>
                </a:solidFill>
                <a:effectLst/>
                <a:latin typeface="+mn-lt"/>
                <a:ea typeface="+mn-ea"/>
                <a:cs typeface="+mn-cs"/>
              </a:rPr>
              <a:t>Мутс</a:t>
            </a:r>
            <a:r>
              <a:rPr lang="ru-RU" sz="1400" kern="1200" dirty="0">
                <a:solidFill>
                  <a:schemeClr val="dk1"/>
                </a:solidFill>
                <a:effectLst/>
                <a:latin typeface="+mn-lt"/>
                <a:ea typeface="+mn-ea"/>
                <a:cs typeface="+mn-cs"/>
              </a:rPr>
              <a:t>, Ф. Ян, А. </a:t>
            </a:r>
            <a:r>
              <a:rPr lang="ru-RU" sz="1400" kern="1200" dirty="0" err="1">
                <a:solidFill>
                  <a:schemeClr val="dk1"/>
                </a:solidFill>
                <a:effectLst/>
                <a:latin typeface="+mn-lt"/>
                <a:ea typeface="+mn-ea"/>
                <a:cs typeface="+mn-cs"/>
              </a:rPr>
              <a:t>Шписс</a:t>
            </a:r>
            <a:r>
              <a:rPr lang="ru-RU" sz="1400" kern="1200" dirty="0">
                <a:solidFill>
                  <a:schemeClr val="dk1"/>
                </a:solidFill>
                <a:effectLst/>
                <a:latin typeface="+mn-lt"/>
                <a:ea typeface="+mn-ea"/>
                <a:cs typeface="+mn-cs"/>
              </a:rPr>
              <a:t>. Гер­мания, Прус­сия, Австрия. Австрийская школа физиче­ского воспита­ния, нач. XIX в.</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effectLst/>
              </a:rPr>
              <a:t>Образователь­ная (Движение как инстру­мент для развития личности с позиций био­механики)</a:t>
            </a:r>
            <a:endParaRPr lang="ru-BY" sz="16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Развитие двигательных способностей, сложных дви­жений, вынос­ливости, воли и дисциплины для общения с окружающим миром и соци­умом</a:t>
            </a:r>
            <a:endParaRPr lang="ru-RU"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effectLst/>
              </a:rPr>
              <a:t>Формирование внешнего вида (фигуры). Развитие движе­ний. Воспитание силы воли, веры в себя. Интеллектуаль­ное развитие.</a:t>
            </a:r>
            <a:endParaRPr lang="ru-BY" sz="1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effectLst/>
              </a:rPr>
              <a:t>Главные виды греческого пятиборья: бег, прыжки, ме­тание диска и копья, борьба.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a:effectLst/>
              </a:rPr>
              <a:t>Филантропизм как философ­ская основа. Система ос­нована на пе­дагогических принципах Я. А. </a:t>
            </a:r>
            <a:r>
              <a:rPr lang="ru-RU" sz="1600" dirty="0" err="1">
                <a:effectLst/>
              </a:rPr>
              <a:t>Комен</a:t>
            </a:r>
            <a:r>
              <a:rPr lang="ru-RU" sz="1600" dirty="0">
                <a:effectLst/>
              </a:rPr>
              <a:t>- </a:t>
            </a:r>
            <a:r>
              <a:rPr lang="ru-RU" sz="1600" dirty="0" err="1">
                <a:effectLst/>
              </a:rPr>
              <a:t>ского</a:t>
            </a:r>
            <a:endParaRPr lang="ru-BY"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BY" sz="16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BY" sz="1400" dirty="0">
              <a:effectLst/>
              <a:latin typeface="Times New Roman" panose="02020603050405020304" pitchFamily="18" charset="0"/>
              <a:ea typeface="Times New Roman" panose="02020603050405020304" pitchFamily="18" charset="0"/>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16</a:t>
            </a:fld>
            <a:endParaRPr lang="ru-BY"/>
          </a:p>
        </p:txBody>
      </p:sp>
    </p:spTree>
    <p:extLst>
      <p:ext uri="{BB962C8B-B14F-4D97-AF65-F5344CB8AC3E}">
        <p14:creationId xmlns:p14="http://schemas.microsoft.com/office/powerpoint/2010/main" val="3581541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ru-RU" sz="1200" dirty="0">
                <a:effectLst/>
              </a:rPr>
              <a:t>Спортив­но-игровая система</a:t>
            </a:r>
          </a:p>
          <a:p>
            <a:pPr rtl="0" eaLnBrk="1" fontAlgn="t" latinLnBrk="0" hangingPunct="1"/>
            <a:r>
              <a:rPr lang="ru-RU" sz="1200" b="1" i="0" u="none" strike="noStrike" kern="1200" dirty="0">
                <a:solidFill>
                  <a:schemeClr val="tx1"/>
                </a:solidFill>
                <a:effectLst/>
                <a:latin typeface="+mn-lt"/>
                <a:ea typeface="+mn-ea"/>
                <a:cs typeface="+mn-cs"/>
              </a:rPr>
              <a:t>Т. Арнольд, Ч. Кингсли Англия, США. 2-я пол. XIX</a:t>
            </a:r>
            <a:endParaRPr lang="ru-BY" sz="1200" b="0" i="0" u="none" strike="noStrike" kern="1200" dirty="0">
              <a:solidFill>
                <a:schemeClr val="tx1"/>
              </a:solidFill>
              <a:effectLst/>
              <a:latin typeface="+mn-lt"/>
              <a:ea typeface="+mn-ea"/>
              <a:cs typeface="+mn-cs"/>
            </a:endParaRPr>
          </a:p>
          <a:p>
            <a:pPr rtl="0" eaLnBrk="1" fontAlgn="auto" latinLnBrk="0" hangingPunct="1"/>
            <a:r>
              <a:rPr lang="ru-RU" sz="1200" b="0" i="0" u="none" strike="noStrike" kern="1200" dirty="0" err="1">
                <a:solidFill>
                  <a:schemeClr val="tx1"/>
                </a:solidFill>
                <a:effectLst/>
                <a:latin typeface="+mn-lt"/>
                <a:ea typeface="+mn-ea"/>
                <a:cs typeface="+mn-cs"/>
              </a:rPr>
              <a:t>Спортизированная</a:t>
            </a:r>
            <a:r>
              <a:rPr lang="ru-RU" sz="1200" b="0" i="0" u="none" strike="noStrike" kern="1200" dirty="0">
                <a:solidFill>
                  <a:schemeClr val="tx1"/>
                </a:solidFill>
                <a:effectLst/>
                <a:latin typeface="+mn-lt"/>
                <a:ea typeface="+mn-ea"/>
                <a:cs typeface="+mn-cs"/>
              </a:rPr>
              <a:t> (на спортивной площадке формируются не только физические движения, но и эмоции и способность взаимодей­ствовать с другими </a:t>
            </a:r>
            <a:r>
              <a:rPr lang="ru-RU" sz="1200" b="0" i="0" u="sng" strike="noStrike" kern="1200" dirty="0">
                <a:solidFill>
                  <a:schemeClr val="tx1"/>
                </a:solidFill>
                <a:effectLst/>
                <a:latin typeface="+mn-lt"/>
                <a:ea typeface="+mn-ea"/>
                <a:cs typeface="+mn-cs"/>
              </a:rPr>
              <a:t>людьми)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нравственной и физически развитой личности в процессе спортивных соревнований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умений и навы­ков, необходи­мых для спорта Формирование принципов чест­ной игры Формирование нравственных и социальных компетенций с позиции христи­анства.</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Спортивные игры (крикет, футбол, хоккей, плава­ние, легкая ат­летика, борьба, гребля).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идеала - хри­стианский джентльмен (по Т. Арнольду)</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17</a:t>
            </a:fld>
            <a:endParaRPr lang="ru-BY"/>
          </a:p>
        </p:txBody>
      </p:sp>
    </p:spTree>
    <p:extLst>
      <p:ext uri="{BB962C8B-B14F-4D97-AF65-F5344CB8AC3E}">
        <p14:creationId xmlns:p14="http://schemas.microsoft.com/office/powerpoint/2010/main" val="3451382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Французская гимнастиче­ская система</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Франциско </a:t>
            </a:r>
            <a:r>
              <a:rPr lang="ru-RU" sz="1200" kern="1200" dirty="0" err="1">
                <a:solidFill>
                  <a:schemeClr val="tx1"/>
                </a:solidFill>
                <a:effectLst/>
                <a:latin typeface="+mn-lt"/>
                <a:ea typeface="+mn-ea"/>
                <a:cs typeface="+mn-cs"/>
              </a:rPr>
              <a:t>Аморос</a:t>
            </a:r>
            <a:r>
              <a:rPr lang="ru-RU" sz="1200" kern="1200" dirty="0">
                <a:solidFill>
                  <a:schemeClr val="tx1"/>
                </a:solidFill>
                <a:effectLst/>
                <a:latin typeface="+mn-lt"/>
                <a:ea typeface="+mn-ea"/>
                <a:cs typeface="+mn-cs"/>
              </a:rPr>
              <a:t>. Фран­ция, кон. XIX в.</a:t>
            </a:r>
            <a:endParaRPr lang="ru-BY"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Movement education </a:t>
            </a:r>
            <a:r>
              <a:rPr lang="ru-RU" sz="1200" kern="1200" dirty="0">
                <a:solidFill>
                  <a:schemeClr val="tx1"/>
                </a:solidFill>
                <a:effectLst/>
                <a:latin typeface="+mn-lt"/>
                <a:ea typeface="+mn-ea"/>
                <a:cs typeface="+mn-cs"/>
              </a:rPr>
              <a:t>(военно-при­кладной ха­рактер)</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Цель - вы­работка военно-при­кладных на­выков.</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Формирование двигательных на­выков приклад­ного характера Развитие физи­ческих качеств (силы, быстроты, выносливости, координации).</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Основные упражне­ния - ходьба, бег, прыжки, лазанье, пере­носка груза, плавание и ныряние, борь­ба, метания, фехтование, вольтижировка и стрельба. Снаряды - ка­наты, мосты, заборы, лест­ницы.</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Цель - нау­чить солдата преодолевать пространство и препятствия.</a:t>
            </a:r>
            <a:endParaRPr lang="ru-BY" sz="1200"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18</a:t>
            </a:fld>
            <a:endParaRPr lang="ru-BY"/>
          </a:p>
        </p:txBody>
      </p:sp>
    </p:spTree>
    <p:extLst>
      <p:ext uri="{BB962C8B-B14F-4D97-AF65-F5344CB8AC3E}">
        <p14:creationId xmlns:p14="http://schemas.microsoft.com/office/powerpoint/2010/main" val="2300921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Личност­но-ориен­тированная (</a:t>
            </a:r>
            <a:r>
              <a:rPr lang="ru-RU" sz="1200" kern="1200" dirty="0" err="1">
                <a:solidFill>
                  <a:schemeClr val="tx1"/>
                </a:solidFill>
                <a:effectLst/>
                <a:latin typeface="+mn-lt"/>
                <a:ea typeface="+mn-ea"/>
                <a:cs typeface="+mn-cs"/>
              </a:rPr>
              <a:t>персона­листская</a:t>
            </a:r>
            <a:r>
              <a:rPr lang="ru-RU" sz="1200" kern="1200" dirty="0">
                <a:solidFill>
                  <a:schemeClr val="tx1"/>
                </a:solidFill>
                <a:effectLst/>
                <a:latin typeface="+mn-lt"/>
                <a:ea typeface="+mn-ea"/>
                <a:cs typeface="+mn-cs"/>
              </a:rPr>
              <a:t>) концепция обучения двигательной активности</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К. </a:t>
            </a:r>
            <a:r>
              <a:rPr lang="ru-RU" sz="1200" kern="1200" dirty="0" err="1">
                <a:solidFill>
                  <a:schemeClr val="tx1"/>
                </a:solidFill>
                <a:effectLst/>
                <a:latin typeface="+mn-lt"/>
                <a:ea typeface="+mn-ea"/>
                <a:cs typeface="+mn-cs"/>
              </a:rPr>
              <a:t>Гордейн</a:t>
            </a:r>
            <a:r>
              <a:rPr lang="ru-RU" sz="1200" kern="1200" dirty="0">
                <a:solidFill>
                  <a:schemeClr val="tx1"/>
                </a:solidFill>
                <a:effectLst/>
                <a:latin typeface="+mn-lt"/>
                <a:ea typeface="+mn-ea"/>
                <a:cs typeface="+mn-cs"/>
              </a:rPr>
              <a:t> и </a:t>
            </a:r>
            <a:r>
              <a:rPr lang="ru-RU" sz="1200" kern="1200" dirty="0" err="1">
                <a:solidFill>
                  <a:schemeClr val="tx1"/>
                </a:solidFill>
                <a:effectLst/>
                <a:latin typeface="+mn-lt"/>
                <a:ea typeface="+mn-ea"/>
                <a:cs typeface="+mn-cs"/>
              </a:rPr>
              <a:t>И</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Тамбоер</a:t>
            </a:r>
            <a:r>
              <a:rPr lang="ru-RU" sz="1200" kern="1200" dirty="0">
                <a:solidFill>
                  <a:schemeClr val="tx1"/>
                </a:solidFill>
                <a:effectLst/>
                <a:latin typeface="+mn-lt"/>
                <a:ea typeface="+mn-ea"/>
                <a:cs typeface="+mn-cs"/>
              </a:rPr>
              <a:t>. Р. </a:t>
            </a:r>
            <a:r>
              <a:rPr lang="ru-RU" sz="1200" kern="1200" dirty="0" err="1">
                <a:solidFill>
                  <a:schemeClr val="tx1"/>
                </a:solidFill>
                <a:effectLst/>
                <a:latin typeface="+mn-lt"/>
                <a:ea typeface="+mn-ea"/>
                <a:cs typeface="+mn-cs"/>
              </a:rPr>
              <a:t>Лабан</a:t>
            </a:r>
            <a:r>
              <a:rPr lang="ru-RU" sz="1200" kern="1200" dirty="0">
                <a:solidFill>
                  <a:schemeClr val="tx1"/>
                </a:solidFill>
                <a:effectLst/>
                <a:latin typeface="+mn-lt"/>
                <a:ea typeface="+mn-ea"/>
                <a:cs typeface="+mn-cs"/>
              </a:rPr>
              <a:t>. Голландия, Англия/ Сер. XX в.</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Образова­тельная через </a:t>
            </a:r>
            <a:r>
              <a:rPr lang="en-US" sz="1200" kern="1200" dirty="0">
                <a:solidFill>
                  <a:schemeClr val="tx1"/>
                </a:solidFill>
                <a:effectLst/>
                <a:latin typeface="+mn-lt"/>
                <a:ea typeface="+mn-ea"/>
                <a:cs typeface="+mn-cs"/>
              </a:rPr>
              <a:t>movement education </a:t>
            </a:r>
            <a:r>
              <a:rPr lang="ru-RU" sz="1200" kern="1200" dirty="0">
                <a:solidFill>
                  <a:schemeClr val="tx1"/>
                </a:solidFill>
                <a:effectLst/>
                <a:latin typeface="+mn-lt"/>
                <a:ea typeface="+mn-ea"/>
                <a:cs typeface="+mn-cs"/>
              </a:rPr>
              <a:t>(двигательная активность как диалог между инди­видуумом и его окруже­нием)</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Формирование двигательной культуры как части разви­тия личности и его взаимо­отношений с окружающим миром</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Оздоровление. Формирование и совершенство­вание качеств (физических, психических, нравственных, эстетических, творческих и </a:t>
            </a:r>
            <a:r>
              <a:rPr lang="ru-RU" sz="1200" kern="1200" dirty="0" err="1">
                <a:solidFill>
                  <a:schemeClr val="tx1"/>
                </a:solidFill>
                <a:effectLst/>
                <a:latin typeface="+mn-lt"/>
                <a:ea typeface="+mn-ea"/>
                <a:cs typeface="+mn-cs"/>
              </a:rPr>
              <a:t>др</a:t>
            </a:r>
            <a:r>
              <a:rPr lang="ru-RU" sz="1200" kern="1200" dirty="0">
                <a:solidFill>
                  <a:schemeClr val="tx1"/>
                </a:solidFill>
                <a:effectLst/>
                <a:latin typeface="+mn-lt"/>
                <a:ea typeface="+mn-ea"/>
                <a:cs typeface="+mn-cs"/>
              </a:rPr>
              <a:t>)-</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Рекреация и </a:t>
            </a:r>
            <a:r>
              <a:rPr lang="ru-RU" sz="1200" kern="1200" dirty="0" err="1">
                <a:solidFill>
                  <a:schemeClr val="tx1"/>
                </a:solidFill>
                <a:effectLst/>
                <a:latin typeface="+mn-lt"/>
                <a:ea typeface="+mn-ea"/>
                <a:cs typeface="+mn-cs"/>
              </a:rPr>
              <a:t>реа</a:t>
            </a:r>
            <a:r>
              <a:rPr lang="ru-RU" sz="1200" u="sng" kern="1200" dirty="0" err="1">
                <a:solidFill>
                  <a:schemeClr val="tx1"/>
                </a:solidFill>
                <a:effectLst/>
                <a:latin typeface="+mn-lt"/>
                <a:ea typeface="+mn-ea"/>
                <a:cs typeface="+mn-cs"/>
              </a:rPr>
              <a:t>билитания</a:t>
            </a:r>
            <a:r>
              <a:rPr lang="ru-RU" sz="1200" u="sng" kern="1200" dirty="0">
                <a:solidFill>
                  <a:schemeClr val="tx1"/>
                </a:solidFill>
                <a:effectLst/>
                <a:latin typeface="+mn-lt"/>
                <a:ea typeface="+mn-ea"/>
                <a:cs typeface="+mn-cs"/>
              </a:rPr>
              <a:t>.</a:t>
            </a:r>
            <a:r>
              <a:rPr lang="ru-RU" sz="1200" kern="1200" dirty="0">
                <a:solidFill>
                  <a:schemeClr val="tx1"/>
                </a:solidFill>
                <a:effectLst/>
                <a:latin typeface="+mn-lt"/>
                <a:ea typeface="+mn-ea"/>
                <a:cs typeface="+mn-cs"/>
              </a:rPr>
              <a:t> 	</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Упражнения и игры с учетом возраста зани­мающихся.</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Обучение дви­жениям рассма­тривается как необходимая часть общего образования человека</a:t>
            </a:r>
            <a:endParaRPr lang="ru-BY" sz="1200"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19</a:t>
            </a:fld>
            <a:endParaRPr lang="ru-BY"/>
          </a:p>
        </p:txBody>
      </p:sp>
    </p:spTree>
    <p:extLst>
      <p:ext uri="{BB962C8B-B14F-4D97-AF65-F5344CB8AC3E}">
        <p14:creationId xmlns:p14="http://schemas.microsoft.com/office/powerpoint/2010/main" val="190074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телесного опыта</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И. </a:t>
            </a:r>
            <a:r>
              <a:rPr lang="ru-RU" sz="1200" b="0" i="0" u="none" strike="noStrike" kern="1200" dirty="0" err="1">
                <a:solidFill>
                  <a:schemeClr val="tx1"/>
                </a:solidFill>
                <a:effectLst/>
                <a:latin typeface="+mn-lt"/>
                <a:ea typeface="+mn-ea"/>
                <a:cs typeface="+mn-cs"/>
              </a:rPr>
              <a:t>Функе</a:t>
            </a:r>
            <a:r>
              <a:rPr lang="ru-RU" sz="1200" b="0" i="0" u="none" strike="noStrike" kern="1200" dirty="0">
                <a:solidFill>
                  <a:schemeClr val="tx1"/>
                </a:solidFill>
                <a:effectLst/>
                <a:latin typeface="+mn-lt"/>
                <a:ea typeface="+mn-ea"/>
                <a:cs typeface="+mn-cs"/>
              </a:rPr>
              <a:t> Германия II пол. XX в.</a:t>
            </a:r>
            <a:endParaRPr lang="ru-BY"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Movement education</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умения владеть сво­им телом</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Обучение раз­нообразным движениям, необходимым в жизни.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тела.</a:t>
            </a:r>
            <a:endParaRPr lang="ru-BY" sz="1200" b="0" i="0" u="none" strike="noStrike" kern="1200" dirty="0">
              <a:solidFill>
                <a:schemeClr val="tx1"/>
              </a:solidFill>
              <a:effectLst/>
              <a:latin typeface="+mn-lt"/>
              <a:ea typeface="+mn-ea"/>
              <a:cs typeface="+mn-cs"/>
            </a:endParaRPr>
          </a:p>
          <a:p>
            <a:pPr rtl="0" eaLnBrk="1" fontAlgn="ctr" latinLnBrk="0" hangingPunct="1"/>
            <a:r>
              <a:rPr lang="ru-RU" sz="1200" b="0" i="0" u="none" strike="noStrike" kern="1200" dirty="0">
                <a:solidFill>
                  <a:schemeClr val="tx1"/>
                </a:solidFill>
                <a:effectLst/>
                <a:latin typeface="+mn-lt"/>
                <a:ea typeface="+mn-ea"/>
                <a:cs typeface="+mn-cs"/>
              </a:rPr>
              <a:t>Разнообраз­ные движения и упражне­ния, разви­вающие тело (тело в дви­жении, тело без движения, тело в контак­те с другими предметами). Открытые ситуации, в которых ученики осоз­нают свои возможности</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20</a:t>
            </a:fld>
            <a:endParaRPr lang="ru-BY"/>
          </a:p>
        </p:txBody>
      </p:sp>
    </p:spTree>
    <p:extLst>
      <p:ext uri="{BB962C8B-B14F-4D97-AF65-F5344CB8AC3E}">
        <p14:creationId xmlns:p14="http://schemas.microsoft.com/office/powerpoint/2010/main" val="265295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 основание концепций второго типа положена «социально-пе­дагогическая деятельность и ее результаты по формированию, из­менению, коррекции в желательном направлении (в соответствии с социокультурными идеалами, нормами т. д.) тела, физического со­стояния человека на основе комплекса разнообразных средств, форм и методов» </a:t>
            </a:r>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9330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Конфор­мистская концепция использова­ния спорта для социали­зации</a:t>
            </a:r>
            <a:r>
              <a:rPr lang="en-US" sz="1200" b="0" i="0" u="none" strike="noStrike"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rPr>
              <a:t>д. </a:t>
            </a:r>
            <a:r>
              <a:rPr lang="ru-RU" sz="1200" b="0" i="0" u="none" strike="noStrike" kern="1200" dirty="0" err="1">
                <a:solidFill>
                  <a:schemeClr val="tx1"/>
                </a:solidFill>
                <a:effectLst/>
                <a:latin typeface="+mn-lt"/>
                <a:ea typeface="+mn-ea"/>
                <a:cs typeface="+mn-cs"/>
              </a:rPr>
              <a:t>Курц</a:t>
            </a:r>
            <a:r>
              <a:rPr lang="ru-RU" sz="1200" b="0" i="0" u="none" strike="noStrike" kern="1200" dirty="0">
                <a:solidFill>
                  <a:schemeClr val="tx1"/>
                </a:solidFill>
                <a:effectLst/>
                <a:latin typeface="+mn-lt"/>
                <a:ea typeface="+mn-ea"/>
                <a:cs typeface="+mn-cs"/>
              </a:rPr>
              <a:t>, В. </a:t>
            </a:r>
            <a:r>
              <a:rPr lang="ru-RU" sz="1200" b="0" i="0" u="none" strike="noStrike" kern="1200" dirty="0" err="1">
                <a:solidFill>
                  <a:schemeClr val="tx1"/>
                </a:solidFill>
                <a:effectLst/>
                <a:latin typeface="+mn-lt"/>
                <a:ea typeface="+mn-ea"/>
                <a:cs typeface="+mn-cs"/>
              </a:rPr>
              <a:t>Цолль</a:t>
            </a:r>
            <a:r>
              <a:rPr lang="ru-RU" sz="1200" b="0" i="0" u="none" strike="noStrike" kern="1200" dirty="0">
                <a:solidFill>
                  <a:schemeClr val="tx1"/>
                </a:solidFill>
                <a:effectLst/>
                <a:latin typeface="+mn-lt"/>
                <a:ea typeface="+mn-ea"/>
                <a:cs typeface="+mn-cs"/>
              </a:rPr>
              <a:t> Германия, к. XX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err="1">
                <a:solidFill>
                  <a:schemeClr val="tx1"/>
                </a:solidFill>
                <a:effectLst/>
                <a:latin typeface="+mn-lt"/>
                <a:ea typeface="+mn-ea"/>
                <a:cs typeface="+mn-cs"/>
              </a:rPr>
              <a:t>Спортизиро</a:t>
            </a:r>
            <a:r>
              <a:rPr lang="ru-RU" sz="1200" b="0" i="0" u="none" strike="noStrike" kern="1200" dirty="0">
                <a:solidFill>
                  <a:schemeClr val="tx1"/>
                </a:solidFill>
                <a:effectLst/>
                <a:latin typeface="+mn-lt"/>
                <a:ea typeface="+mn-ea"/>
                <a:cs typeface="+mn-cs"/>
              </a:rPr>
              <a:t>- ванная (фор­мирование здорового образа жизни через спорт)</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потребности заниматься спортом на протяжении всей жизни</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физической, технической и тактической под­готовки.</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чувственно-ин­теллектуальной сферы (осмысле­ния движения). Обучение спор­тивным дисци­плинам</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 </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Традиционные спортивные дисциплины: лёгкая атлети­ка, гимнастика, плавание, ко­мандные спор­тивные игры, рекреационные виды спорта</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21</a:t>
            </a:fld>
            <a:endParaRPr lang="x-none"/>
          </a:p>
        </p:txBody>
      </p:sp>
    </p:spTree>
    <p:extLst>
      <p:ext uri="{BB962C8B-B14F-4D97-AF65-F5344CB8AC3E}">
        <p14:creationId xmlns:p14="http://schemas.microsoft.com/office/powerpoint/2010/main" val="1900743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Критически-конструктивная концепция социализа­ции через двигатель­ную актив­ность</a:t>
            </a:r>
            <a:r>
              <a:rPr lang="en-US" sz="1200" b="0" i="0" u="none" strike="noStrike"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rPr>
              <a:t>Б. </a:t>
            </a:r>
            <a:r>
              <a:rPr lang="ru-RU" sz="1200" b="0" i="0" u="none" strike="noStrike" kern="1200" dirty="0" err="1">
                <a:solidFill>
                  <a:schemeClr val="tx1"/>
                </a:solidFill>
                <a:effectLst/>
                <a:latin typeface="+mn-lt"/>
                <a:ea typeface="+mn-ea"/>
                <a:cs typeface="+mn-cs"/>
              </a:rPr>
              <a:t>Крум</a:t>
            </a:r>
            <a:r>
              <a:rPr lang="ru-RU" sz="1200" b="0" i="0" u="none" strike="noStrike" kern="1200" dirty="0">
                <a:solidFill>
                  <a:schemeClr val="tx1"/>
                </a:solidFill>
                <a:effectLst/>
                <a:latin typeface="+mn-lt"/>
                <a:ea typeface="+mn-ea"/>
                <a:cs typeface="+mn-cs"/>
              </a:rPr>
              <a:t> XX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Образователь­ная (выработка моторных, социальных и интеллек­туальных компетенций, необходимых для разных видов двига­тельной ак­тивности)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тех­но-моторных, социально-мо­торных и рефлексивных компетенций, необходимых для удов­летворения потребностей личности и социума</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Обучение тех­ническим и тактическим уме­ниями, Обучение тео­ретическим и методическим знаниям тра­диционных спортивных дис­циплин.</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способности выражения своей личности через движение</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Традиционные спортивные дисциплины: лёгкая атлети­ка, гимнастика, </a:t>
            </a:r>
            <a:r>
              <a:rPr lang="ru-RU" sz="1200" b="0" i="0" u="none" strike="noStrike" kern="1200" dirty="0" err="1">
                <a:solidFill>
                  <a:schemeClr val="tx1"/>
                </a:solidFill>
                <a:effectLst/>
                <a:latin typeface="+mn-lt"/>
                <a:ea typeface="+mn-ea"/>
                <a:cs typeface="+mn-cs"/>
              </a:rPr>
              <a:t>плавание,тан­цы</a:t>
            </a:r>
            <a:r>
              <a:rPr lang="ru-RU" sz="1200" b="0" i="0" u="none" strike="noStrike" kern="1200" dirty="0">
                <a:solidFill>
                  <a:schemeClr val="tx1"/>
                </a:solidFill>
                <a:effectLst/>
                <a:latin typeface="+mn-lt"/>
                <a:ea typeface="+mn-ea"/>
                <a:cs typeface="+mn-cs"/>
              </a:rPr>
              <a:t>, командные спортивные игры (футбол, ручной мяч, баскетбол и волейбол)</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 основе - те­оретические положения символического </a:t>
            </a:r>
            <a:r>
              <a:rPr lang="ru-RU" sz="1200" b="0" i="0" u="none" strike="noStrike" kern="1200" dirty="0" err="1">
                <a:solidFill>
                  <a:schemeClr val="tx1"/>
                </a:solidFill>
                <a:effectLst/>
                <a:latin typeface="+mn-lt"/>
                <a:ea typeface="+mn-ea"/>
                <a:cs typeface="+mn-cs"/>
              </a:rPr>
              <a:t>интеракциониз</a:t>
            </a:r>
            <a:r>
              <a:rPr lang="ru-RU" sz="1200" b="0" i="0" u="none" strike="noStrike" kern="1200" dirty="0">
                <a:solidFill>
                  <a:schemeClr val="tx1"/>
                </a:solidFill>
                <a:effectLst/>
                <a:latin typeface="+mn-lt"/>
                <a:ea typeface="+mn-ea"/>
                <a:cs typeface="+mn-cs"/>
              </a:rPr>
              <a:t>- </a:t>
            </a:r>
            <a:r>
              <a:rPr lang="ru-RU" sz="1200" b="0" i="0" u="none" strike="noStrike" kern="1200" dirty="0" err="1">
                <a:solidFill>
                  <a:schemeClr val="tx1"/>
                </a:solidFill>
                <a:effectLst/>
                <a:latin typeface="+mn-lt"/>
                <a:ea typeface="+mn-ea"/>
                <a:cs typeface="+mn-cs"/>
              </a:rPr>
              <a:t>ма</a:t>
            </a:r>
            <a:r>
              <a:rPr lang="ru-RU" sz="1200" b="0" i="0" u="none" strike="noStrike" kern="1200" dirty="0">
                <a:solidFill>
                  <a:schemeClr val="tx1"/>
                </a:solidFill>
                <a:effectLst/>
                <a:latin typeface="+mn-lt"/>
                <a:ea typeface="+mn-ea"/>
                <a:cs typeface="+mn-cs"/>
              </a:rPr>
              <a:t>, когнитивной психологии</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22</a:t>
            </a:fld>
            <a:endParaRPr lang="ru-BY"/>
          </a:p>
        </p:txBody>
      </p:sp>
    </p:spTree>
    <p:extLst>
      <p:ext uri="{BB962C8B-B14F-4D97-AF65-F5344CB8AC3E}">
        <p14:creationId xmlns:p14="http://schemas.microsoft.com/office/powerpoint/2010/main" val="35680615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x-none" sz="1600" dirty="0">
              <a:effectLst/>
              <a:latin typeface="Times New Roman" panose="02020603050405020304" pitchFamily="18" charset="0"/>
              <a:ea typeface="Times New Roman" panose="02020603050405020304" pitchFamily="18" charset="0"/>
            </a:endParaRPr>
          </a:p>
          <a:p>
            <a:pPr rtl="0" eaLnBrk="1" fontAlgn="t" latinLnBrk="0" hangingPunct="1"/>
            <a:r>
              <a:rPr lang="ru-RU" sz="1200" b="0" i="0" u="none" strike="noStrike" kern="1200" dirty="0">
                <a:solidFill>
                  <a:schemeClr val="tx1"/>
                </a:solidFill>
                <a:effectLst/>
                <a:latin typeface="+mn-lt"/>
                <a:ea typeface="+mn-ea"/>
                <a:cs typeface="+mn-cs"/>
              </a:rPr>
              <a:t>Концепция «</a:t>
            </a:r>
            <a:r>
              <a:rPr lang="ru-RU" sz="1200" b="0" i="0" u="none" strike="noStrike" kern="1200" dirty="0" err="1">
                <a:solidFill>
                  <a:schemeClr val="tx1"/>
                </a:solidFill>
                <a:effectLst/>
                <a:latin typeface="+mn-lt"/>
                <a:ea typeface="+mn-ea"/>
                <a:cs typeface="+mn-cs"/>
              </a:rPr>
              <a:t>депедагогизации</a:t>
            </a:r>
            <a:r>
              <a:rPr lang="ru-RU" sz="1200" b="0" i="0" u="none" strike="noStrike" kern="1200" dirty="0">
                <a:solidFill>
                  <a:schemeClr val="tx1"/>
                </a:solidFill>
                <a:effectLst/>
                <a:latin typeface="+mn-lt"/>
                <a:ea typeface="+mn-ea"/>
                <a:cs typeface="+mn-cs"/>
              </a:rPr>
              <a:t>»</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В.-Д. </a:t>
            </a:r>
            <a:r>
              <a:rPr lang="ru-RU" sz="1200" b="0" i="0" u="none" strike="noStrike" kern="1200" dirty="0" err="1">
                <a:solidFill>
                  <a:schemeClr val="tx1"/>
                </a:solidFill>
                <a:effectLst/>
                <a:latin typeface="+mn-lt"/>
                <a:ea typeface="+mn-ea"/>
                <a:cs typeface="+mn-cs"/>
              </a:rPr>
              <a:t>Мит</a:t>
            </a:r>
            <a:r>
              <a:rPr lang="ru-RU" sz="1200" b="0" i="0" u="none" strike="noStrike" kern="1200" dirty="0">
                <a:solidFill>
                  <a:schemeClr val="tx1"/>
                </a:solidFill>
                <a:effectLst/>
                <a:latin typeface="+mn-lt"/>
                <a:ea typeface="+mn-ea"/>
                <a:cs typeface="+mn-cs"/>
              </a:rPr>
              <a:t>- </a:t>
            </a:r>
            <a:r>
              <a:rPr lang="ru-RU" sz="1200" b="0" i="0" u="none" strike="noStrike" kern="1200" dirty="0" err="1">
                <a:solidFill>
                  <a:schemeClr val="tx1"/>
                </a:solidFill>
                <a:effectLst/>
                <a:latin typeface="+mn-lt"/>
                <a:ea typeface="+mn-ea"/>
                <a:cs typeface="+mn-cs"/>
              </a:rPr>
              <a:t>линг</a:t>
            </a:r>
            <a:r>
              <a:rPr lang="ru-RU" sz="1200" b="0" i="0" u="none" strike="noStrike" kern="1200" dirty="0">
                <a:solidFill>
                  <a:schemeClr val="tx1"/>
                </a:solidFill>
                <a:effectLst/>
                <a:latin typeface="+mn-lt"/>
                <a:ea typeface="+mn-ea"/>
                <a:cs typeface="+mn-cs"/>
              </a:rPr>
              <a:t>, М. </a:t>
            </a:r>
            <a:r>
              <a:rPr lang="ru-RU" sz="1200" b="0" i="0" u="none" strike="noStrike" kern="1200" dirty="0" err="1">
                <a:solidFill>
                  <a:schemeClr val="tx1"/>
                </a:solidFill>
                <a:effectLst/>
                <a:latin typeface="+mn-lt"/>
                <a:ea typeface="+mn-ea"/>
                <a:cs typeface="+mn-cs"/>
              </a:rPr>
              <a:t>Фоль</a:t>
            </a:r>
            <a:r>
              <a:rPr lang="ru-RU" sz="1200" b="0" i="0" u="none" strike="noStrike" kern="1200" dirty="0">
                <a:solidFill>
                  <a:schemeClr val="tx1"/>
                </a:solidFill>
                <a:effectLst/>
                <a:latin typeface="+mn-lt"/>
                <a:ea typeface="+mn-ea"/>
                <a:cs typeface="+mn-cs"/>
              </a:rPr>
              <a:t>- </a:t>
            </a:r>
            <a:r>
              <a:rPr lang="ru-RU" sz="1200" b="0" i="0" u="none" strike="noStrike" kern="1200" dirty="0" err="1">
                <a:solidFill>
                  <a:schemeClr val="tx1"/>
                </a:solidFill>
                <a:effectLst/>
                <a:latin typeface="+mn-lt"/>
                <a:ea typeface="+mn-ea"/>
                <a:cs typeface="+mn-cs"/>
              </a:rPr>
              <a:t>кхамер</a:t>
            </a:r>
            <a:r>
              <a:rPr lang="ru-RU" sz="1200" b="0" i="0" u="none" strike="noStrike" kern="1200" dirty="0">
                <a:solidFill>
                  <a:schemeClr val="tx1"/>
                </a:solidFill>
                <a:effectLst/>
                <a:latin typeface="+mn-lt"/>
                <a:ea typeface="+mn-ea"/>
                <a:cs typeface="+mn-cs"/>
              </a:rPr>
              <a:t> (М. </a:t>
            </a:r>
            <a:r>
              <a:rPr lang="en-US" sz="1200" b="0" i="0" u="none" strike="noStrike" kern="1200" dirty="0" err="1">
                <a:solidFill>
                  <a:schemeClr val="tx1"/>
                </a:solidFill>
                <a:effectLst/>
                <a:latin typeface="+mn-lt"/>
                <a:ea typeface="+mn-ea"/>
                <a:cs typeface="+mn-cs"/>
              </a:rPr>
              <a:t>Volkamer</a:t>
            </a:r>
            <a:r>
              <a:rPr lang="ru-RU" sz="1200" b="0" i="0" u="none" strike="noStrike" kern="1200" dirty="0">
                <a:solidFill>
                  <a:schemeClr val="tx1"/>
                </a:solidFill>
                <a:effectLst/>
                <a:latin typeface="+mn-lt"/>
                <a:ea typeface="+mn-ea"/>
                <a:cs typeface="+mn-cs"/>
              </a:rPr>
              <a:t>) Германия 80-е гг. XX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Образова­тельная (спорт как доброволь­ная дея­тельность, направ­ленная на разрешение всевозмож­ных задач в процессе различных двигатель­ных ситуа­ций)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Воспитание здоровья, формирование самооценки и обществен­ное вос­питание посредством двигатель­ной активно­сти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Побуждение к улучшению достижения в самостоятель­ном усвоении двигательных умений.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Мотивирова­ние к занятиям физическими у </a:t>
            </a:r>
            <a:r>
              <a:rPr lang="ru-RU" sz="1200" b="0" i="0" u="none" strike="noStrike" kern="1200" dirty="0" err="1">
                <a:solidFill>
                  <a:schemeClr val="tx1"/>
                </a:solidFill>
                <a:effectLst/>
                <a:latin typeface="+mn-lt"/>
                <a:ea typeface="+mn-ea"/>
                <a:cs typeface="+mn-cs"/>
              </a:rPr>
              <a:t>пражнения</a:t>
            </a:r>
            <a:r>
              <a:rPr lang="ru-RU" sz="1200" b="0" i="0" u="none" strike="noStrike" kern="1200" dirty="0">
                <a:solidFill>
                  <a:schemeClr val="tx1"/>
                </a:solidFill>
                <a:effectLst/>
                <a:latin typeface="+mn-lt"/>
                <a:ea typeface="+mn-ea"/>
                <a:cs typeface="+mn-cs"/>
              </a:rPr>
              <a:t> ми. Профессио­нальные советы в процессе самосовершен­ствования уче­ника.</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Ориентация на «чистый школьный спорт» Ориенти­роваться следует на традицион­ные средства физического воспитания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Ликвидация оценок по фи­зической куль­туре, вывод физической культуры из списка обяза­тельных дис­циплин.</a:t>
            </a:r>
            <a:endParaRPr lang="ru-BY"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400" dirty="0">
              <a:effectLst/>
              <a:latin typeface="Times New Roman" panose="02020603050405020304" pitchFamily="18" charset="0"/>
              <a:ea typeface="Times New Roman" panose="02020603050405020304" pitchFamily="18" charset="0"/>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23</a:t>
            </a:fld>
            <a:endParaRPr lang="x-none"/>
          </a:p>
        </p:txBody>
      </p:sp>
    </p:spTree>
    <p:extLst>
      <p:ext uri="{BB962C8B-B14F-4D97-AF65-F5344CB8AC3E}">
        <p14:creationId xmlns:p14="http://schemas.microsoft.com/office/powerpoint/2010/main" val="1875393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рациональ­ной гимна­стики</a:t>
            </a:r>
            <a:r>
              <a:rPr lang="en-US" sz="1200" b="0" i="0" u="none" strike="noStrike"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rPr>
              <a:t>П. Ф. Лесгафт Россия, кон. XIX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Образо­вательная (системати­ческое ум­ственное, нравствен­ное, эсте­тическое и физическое воспитание)</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Гармониче­ское, все­стороннее развитие де­ятельности человеческо­го организ­ма.</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Соблюдение строгой после­довательности в дозировке нагрузки.</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Обязательный учет инди­видуальных способностей учащихся. Выработка умения со­знательно воспринимать получаемые от упражнений результаты, а также анализи</a:t>
            </a:r>
            <a:r>
              <a:rPr lang="ru-RU" sz="1200" b="0" i="0" u="sng" strike="noStrike" kern="1200" dirty="0">
                <a:solidFill>
                  <a:schemeClr val="tx1"/>
                </a:solidFill>
                <a:effectLst/>
                <a:latin typeface="+mn-lt"/>
                <a:ea typeface="+mn-ea"/>
                <a:cs typeface="+mn-cs"/>
              </a:rPr>
              <a:t>ровать их</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Народные игры без соревнова­тельного ком­понента. Основы есте­ственной гим­настики.</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24</a:t>
            </a:fld>
            <a:endParaRPr lang="ru-BY"/>
          </a:p>
        </p:txBody>
      </p:sp>
    </p:spTree>
    <p:extLst>
      <p:ext uri="{BB962C8B-B14F-4D97-AF65-F5344CB8AC3E}">
        <p14:creationId xmlns:p14="http://schemas.microsoft.com/office/powerpoint/2010/main" val="31933108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совершен­ствования физических качеств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Матвеев Л. П. Россия сер. - 2 пол. XX в.</a:t>
            </a:r>
            <a:endParaRPr lang="ru-BY"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Movement education</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Оптималь­ное фи­зическое развитие че­ловека, все­стороннее совершен­ствование физических качеств и способ­ностей в единстве с воспитанием духовных и нравствен­ных качеств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Развитие физи­ческих качеств и двигательных способностей (силовых, скоростных, скоростно-си­ловых, двига­тельно-коорди­национных). Формирование необходимого в жизни фонда двигательных умений, навы­ков и связан­ных с ними знаний.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Укрепление и сохранение здо­ровья.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базовых науч­но-практиче­ских знаний о физической культуре.</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Традици­онные фи­зические упражнения и спортивные дисциплины</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25</a:t>
            </a:fld>
            <a:endParaRPr lang="ru-BY"/>
          </a:p>
        </p:txBody>
      </p:sp>
    </p:spTree>
    <p:extLst>
      <p:ext uri="{BB962C8B-B14F-4D97-AF65-F5344CB8AC3E}">
        <p14:creationId xmlns:p14="http://schemas.microsoft.com/office/powerpoint/2010/main" val="2340802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формирова­ния здоровья  Финляндия</a:t>
            </a:r>
            <a:endParaRPr lang="ru-BY"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Health </a:t>
            </a:r>
            <a:r>
              <a:rPr lang="en-US" sz="1200" b="0" i="0" u="none" strike="noStrike" kern="1200" dirty="0" err="1">
                <a:solidFill>
                  <a:schemeClr val="tx1"/>
                </a:solidFill>
                <a:effectLst/>
                <a:latin typeface="+mn-lt"/>
                <a:ea typeface="+mn-ea"/>
                <a:cs typeface="+mn-cs"/>
              </a:rPr>
              <a:t>edu</a:t>
            </a:r>
            <a:r>
              <a:rPr lang="ru-RU" sz="1200" b="0" i="0" u="none" strike="noStrike" kern="1200" dirty="0">
                <a:solidFill>
                  <a:schemeClr val="tx1"/>
                </a:solidFill>
                <a:effectLst/>
                <a:latin typeface="+mn-lt"/>
                <a:ea typeface="+mn-ea"/>
                <a:cs typeface="+mn-cs"/>
              </a:rPr>
              <a:t>­</a:t>
            </a:r>
            <a:r>
              <a:rPr lang="en-US" sz="1200" b="0" i="0" u="none" strike="noStrike" kern="1200" dirty="0">
                <a:solidFill>
                  <a:schemeClr val="tx1"/>
                </a:solidFill>
                <a:effectLst/>
                <a:latin typeface="+mn-lt"/>
                <a:ea typeface="+mn-ea"/>
                <a:cs typeface="+mn-cs"/>
              </a:rPr>
              <a:t>cation </a:t>
            </a:r>
            <a:r>
              <a:rPr lang="ru-RU" sz="1200" b="0" i="0" u="none" strike="noStrike" kern="1200" dirty="0">
                <a:solidFill>
                  <a:schemeClr val="tx1"/>
                </a:solidFill>
                <a:effectLst/>
                <a:latin typeface="+mn-lt"/>
                <a:ea typeface="+mn-ea"/>
                <a:cs typeface="+mn-cs"/>
              </a:rPr>
              <a:t>(фор­мирование интеллек­туальной, моторной и социальной сторон здоро­вья)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здоровья и активного стиля жизни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у учащихся потребности в физической активности в те­чение всего жиз­ненного цикла. Формирование основополагаю­щих двигатель­ных умений. Формирование знаний о пользе занятий физиче­ской культурой и спортом для укрепления здо­ровья.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социально-э­моционального отношения к спорту и здоро­вью</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Гимнастика; танцы, дви­гательная активность на свежем воз­духе; зимние виды спорта; плавание, игры с мячом.</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Внеклассная и внеурочная деятельность (</a:t>
            </a:r>
            <a:r>
              <a:rPr lang="ru-RU" sz="1200" b="0" i="0" u="none" strike="noStrike" kern="1200" dirty="0" err="1">
                <a:solidFill>
                  <a:schemeClr val="tx1"/>
                </a:solidFill>
                <a:effectLst/>
                <a:latin typeface="+mn-lt"/>
                <a:ea typeface="+mn-ea"/>
                <a:cs typeface="+mn-cs"/>
              </a:rPr>
              <a:t>физкульт</a:t>
            </a:r>
            <a:r>
              <a:rPr lang="ru-RU" sz="1200" b="0" i="0" u="none" strike="noStrike" kern="1200" dirty="0">
                <a:solidFill>
                  <a:schemeClr val="tx1"/>
                </a:solidFill>
                <a:effectLst/>
                <a:latin typeface="+mn-lt"/>
                <a:ea typeface="+mn-ea"/>
                <a:cs typeface="+mn-cs"/>
              </a:rPr>
              <a:t>-ми- </a:t>
            </a:r>
            <a:r>
              <a:rPr lang="ru-RU" sz="1200" b="0" i="0" u="none" strike="noStrike" kern="1200" dirty="0" err="1">
                <a:solidFill>
                  <a:schemeClr val="tx1"/>
                </a:solidFill>
                <a:effectLst/>
                <a:latin typeface="+mn-lt"/>
                <a:ea typeface="+mn-ea"/>
                <a:cs typeface="+mn-cs"/>
              </a:rPr>
              <a:t>нуты</a:t>
            </a:r>
            <a:r>
              <a:rPr lang="ru-RU" sz="1200" b="0" i="0" u="none" strike="noStrike" kern="1200" dirty="0">
                <a:solidFill>
                  <a:schemeClr val="tx1"/>
                </a:solidFill>
                <a:effectLst/>
                <a:latin typeface="+mn-lt"/>
                <a:ea typeface="+mn-ea"/>
                <a:cs typeface="+mn-cs"/>
              </a:rPr>
              <a:t> во время других уроков, активные пере­мены, спортив­ные игры после уроков)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Признание, одо­брение друзей и общества, переживаемая при этом ра­дость - одна из важнейших составляющих мотивации к двигательной активности на протяжении всей жизни</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26</a:t>
            </a:fld>
            <a:endParaRPr lang="x-non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«двигатель­ного обра­зования» Нидерланды  </a:t>
            </a:r>
            <a:r>
              <a:rPr lang="en-US" sz="1200" b="0" i="0" u="none" strike="noStrike" kern="1200" dirty="0">
                <a:solidFill>
                  <a:schemeClr val="tx1"/>
                </a:solidFill>
                <a:effectLst/>
                <a:latin typeface="+mn-lt"/>
                <a:ea typeface="+mn-ea"/>
                <a:cs typeface="+mn-cs"/>
              </a:rPr>
              <a:t>Movement education</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культуры движений как условие разносторон­него разви­тия личности и обеспе­чение меж­личностного общения с окружаю­щим миром.</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Развитие осно­вополагающих двигательных умений.</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моторных ком­петенций.</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Выработка по­ложительной установки по отношению к физической активности (социального одобрения). Расширение знаний и опыта о поведении организма в различных дви­гательных ситу­ациях, в сфере «воспитания здоровья» и спортивного образования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Включение ребёнка в различные двигательные ситуации. Игры как важ­ная составля­ющая часть двигательной культуры.</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27</a:t>
            </a:fld>
            <a:endParaRPr lang="ru-BY"/>
          </a:p>
        </p:txBody>
      </p:sp>
    </p:spTree>
    <p:extLst>
      <p:ext uri="{BB962C8B-B14F-4D97-AF65-F5344CB8AC3E}">
        <p14:creationId xmlns:p14="http://schemas.microsoft.com/office/powerpoint/2010/main" val="4030722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a:t>
            </a:r>
            <a:r>
              <a:rPr lang="ru-RU" sz="1200" b="0" i="0" u="none" strike="noStrike" kern="1200" dirty="0" err="1">
                <a:solidFill>
                  <a:schemeClr val="tx1"/>
                </a:solidFill>
                <a:effectLst/>
                <a:latin typeface="+mn-lt"/>
                <a:ea typeface="+mn-ea"/>
                <a:cs typeface="+mn-cs"/>
              </a:rPr>
              <a:t>спортизированного</a:t>
            </a:r>
            <a:r>
              <a:rPr lang="ru-RU" sz="1200" b="0" i="0" u="none" strike="noStrike" kern="1200" dirty="0">
                <a:solidFill>
                  <a:schemeClr val="tx1"/>
                </a:solidFill>
                <a:effectLst/>
                <a:latin typeface="+mn-lt"/>
                <a:ea typeface="+mn-ea"/>
                <a:cs typeface="+mn-cs"/>
              </a:rPr>
              <a:t> вос­питания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Великобрита­ния (К. </a:t>
            </a:r>
            <a:r>
              <a:rPr lang="ru-RU" sz="1200" b="0" i="0" u="none" strike="noStrike" kern="1200" dirty="0" err="1">
                <a:solidFill>
                  <a:schemeClr val="tx1"/>
                </a:solidFill>
                <a:effectLst/>
                <a:latin typeface="+mn-lt"/>
                <a:ea typeface="+mn-ea"/>
                <a:cs typeface="+mn-cs"/>
              </a:rPr>
              <a:t>Хардман</a:t>
            </a:r>
            <a:r>
              <a:rPr lang="ru-RU" sz="1200" b="0" i="0" u="none" strike="noStrike" kern="1200" dirty="0">
                <a:solidFill>
                  <a:schemeClr val="tx1"/>
                </a:solidFill>
                <a:effectLst/>
                <a:latin typeface="+mn-lt"/>
                <a:ea typeface="+mn-ea"/>
                <a:cs typeface="+mn-cs"/>
              </a:rPr>
              <a:t> и </a:t>
            </a:r>
            <a:r>
              <a:rPr lang="ru-RU" sz="1200" b="0" i="0" u="none" strike="noStrike" kern="1200" dirty="0" err="1">
                <a:solidFill>
                  <a:schemeClr val="tx1"/>
                </a:solidFill>
                <a:effectLst/>
                <a:latin typeface="+mn-lt"/>
                <a:ea typeface="+mn-ea"/>
                <a:cs typeface="+mn-cs"/>
              </a:rPr>
              <a:t>др</a:t>
            </a:r>
            <a:r>
              <a:rPr lang="ru-RU" sz="1200" b="0" i="0" u="none" strike="noStrike" kern="1200" dirty="0">
                <a:solidFill>
                  <a:schemeClr val="tx1"/>
                </a:solidFill>
                <a:effectLst/>
                <a:latin typeface="+mn-lt"/>
                <a:ea typeface="+mn-ea"/>
                <a:cs typeface="+mn-cs"/>
              </a:rPr>
              <a:t>)</a:t>
            </a:r>
            <a:endParaRPr lang="ru-BY"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Sport educa­tion</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физической и спортивной активности и обеспечение массового участия во всевозможных мероприятиях спортивного соперничества на протяже­нии всей жиз­ни, с целью получения личностного и социального опыта взаи­модействия с людьми и уме­ния пережи­вать победы и поражения.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двигательных, интеллекту­альных и пси­хологических основ участия в спортивной деятельности после окончания школы.</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Стимулирование получения ра­дости от спорта и стремления улучшать свои результаты.</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a:t>
            </a:r>
            <a:r>
              <a:rPr lang="ru-RU" sz="1200" b="0" i="0" u="none" strike="noStrike" kern="1200" dirty="0" err="1">
                <a:solidFill>
                  <a:schemeClr val="tx1"/>
                </a:solidFill>
                <a:effectLst/>
                <a:latin typeface="+mn-lt"/>
                <a:ea typeface="+mn-ea"/>
                <a:cs typeface="+mn-cs"/>
              </a:rPr>
              <a:t>знаний,необ­ходимых</a:t>
            </a:r>
            <a:r>
              <a:rPr lang="ru-RU" sz="1200" b="0" i="0" u="none" strike="noStrike" kern="1200" dirty="0">
                <a:solidFill>
                  <a:schemeClr val="tx1"/>
                </a:solidFill>
                <a:effectLst/>
                <a:latin typeface="+mn-lt"/>
                <a:ea typeface="+mn-ea"/>
                <a:cs typeface="+mn-cs"/>
              </a:rPr>
              <a:t> для с </a:t>
            </a:r>
            <a:r>
              <a:rPr lang="ru-RU" sz="1200" b="0" i="0" u="none" strike="noStrike" kern="1200" dirty="0" err="1">
                <a:solidFill>
                  <a:schemeClr val="tx1"/>
                </a:solidFill>
                <a:effectLst/>
                <a:latin typeface="+mn-lt"/>
                <a:ea typeface="+mn-ea"/>
                <a:cs typeface="+mn-cs"/>
              </a:rPr>
              <a:t>амостоятел</a:t>
            </a:r>
            <a:r>
              <a:rPr lang="ru-RU" sz="1200" b="0" i="0" u="none" strike="noStrike" kern="1200" dirty="0">
                <a:solidFill>
                  <a:schemeClr val="tx1"/>
                </a:solidFill>
                <a:effectLst/>
                <a:latin typeface="+mn-lt"/>
                <a:ea typeface="+mn-ea"/>
                <a:cs typeface="+mn-cs"/>
              </a:rPr>
              <a:t> </a:t>
            </a:r>
            <a:r>
              <a:rPr lang="ru-RU" sz="1200" b="0" i="0" u="none" strike="noStrike" kern="1200" dirty="0" err="1">
                <a:solidFill>
                  <a:schemeClr val="tx1"/>
                </a:solidFill>
                <a:effectLst/>
                <a:latin typeface="+mn-lt"/>
                <a:ea typeface="+mn-ea"/>
                <a:cs typeface="+mn-cs"/>
              </a:rPr>
              <a:t>ьных</a:t>
            </a:r>
            <a:r>
              <a:rPr lang="ru-RU" sz="1200" b="0" i="0" u="none" strike="noStrike" kern="1200" dirty="0">
                <a:solidFill>
                  <a:schemeClr val="tx1"/>
                </a:solidFill>
                <a:effectLst/>
                <a:latin typeface="+mn-lt"/>
                <a:ea typeface="+mn-ea"/>
                <a:cs typeface="+mn-cs"/>
              </a:rPr>
              <a:t> занятий спортом и здорового обра­за жизни.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Участие в тренировках и соревнованиях. Особое значе­ние спортив­ных игр.</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Спорт как сред­ство воспитания этики, нрав­ственности и характера</a:t>
            </a:r>
            <a:endParaRPr lang="ru-BY" sz="1200" b="0" i="0" u="none" strike="noStrike"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Обучение дви­жениям рассма­тривается как необходимая часть общего образования человека</a:t>
            </a:r>
            <a:endParaRPr lang="x-none" sz="1200"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28</a:t>
            </a:fld>
            <a:endParaRPr lang="x-non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Единая ев­ропейская концепция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Рабочая группа по физическо­му воспитанию при Европей­ской комиссии по культуре и спорту (ЕС) 10-е гг. XXI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Комплексная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Содействие формирова­нию активно­го и здорового образа жизни на протя­жении всей жизни и пре­дотвращение актуальных для детей и молодёжи Ев­ропы проблем (лишний вес, гиподинамия и пр.)</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знаний по физи­ологии, спортив­ной медицине, методам трени­ровки, по осно­вам безопасности при занятиях спорта и по ус­ловиям организа­ции занятий.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Развитие эмоцио­нальных пережи­ваний в процессе физической ак­тивности.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Обучение основ­ным двигатель­ным умениям и навыкам.</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Улучшение коор­динации и конди­ции посредством альтернативных свободных дви­жений.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Основопо­лагающие двигательные навыки и уме­ния.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Свободные двигательные формы на осно­ве спортивных интересов уча­щихся, общеоб­разовательного учреждения, традиций, включения в него новых, альтернатив­ных видов дви­жений.</a:t>
            </a:r>
            <a:endParaRPr lang="ru-BY" sz="1200" b="0" i="0" u="none" strike="noStrike" kern="1200" dirty="0">
              <a:solidFill>
                <a:schemeClr val="tx1"/>
              </a:solidFill>
              <a:effectLst/>
              <a:latin typeface="+mn-lt"/>
              <a:ea typeface="+mn-ea"/>
              <a:cs typeface="+mn-cs"/>
            </a:endParaRPr>
          </a:p>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образования в области физической культуры</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Матвеев А. П. 90-е гг. XX в. - нулевые XXI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Образователь­ная (физическое воспитание должно быть заменено на форми­рование физической культуры)</a:t>
            </a:r>
            <a:r>
              <a:rPr lang="en-US" sz="1200" b="0" i="0" u="none" strike="noStrike" kern="1200" dirty="0">
                <a:solidFill>
                  <a:schemeClr val="tx1"/>
                </a:solidFill>
                <a:effectLst/>
                <a:latin typeface="+mn-lt"/>
                <a:ea typeface="+mn-ea"/>
                <a:cs typeface="+mn-cs"/>
              </a:rPr>
              <a:t>- 3</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разносторонне физически развитой лич­ности, способ­ной активно использовать ценности физической культуры для укрепления и длительного сохранения здоровья, оптимизации собственной трудовой де­ятельности в динамично складыва­ющихся социально-э­кономических условиях</a:t>
            </a:r>
            <a:r>
              <a:rPr lang="en-US" sz="1200" b="0" i="0" u="none" strike="noStrike" kern="1200" dirty="0">
                <a:solidFill>
                  <a:schemeClr val="tx1"/>
                </a:solidFill>
                <a:effectLst/>
                <a:latin typeface="+mn-lt"/>
                <a:ea typeface="+mn-ea"/>
                <a:cs typeface="+mn-cs"/>
              </a:rPr>
              <a:t> - 4</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знаний о физиче­ской культуре. Формирование способов двига­тельной деятель­ности.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Совершенствование физических качеств, навыков и умений.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Обеспечение ак­тивного усвоения учащимися основ физкультурной деятельности - родового вида деятельности человека</a:t>
            </a:r>
            <a:r>
              <a:rPr lang="en-US" sz="1200" b="0" i="0" u="none" strike="noStrike" kern="1200" dirty="0">
                <a:solidFill>
                  <a:schemeClr val="tx1"/>
                </a:solidFill>
                <a:effectLst/>
                <a:latin typeface="+mn-lt"/>
                <a:ea typeface="+mn-ea"/>
                <a:cs typeface="+mn-cs"/>
              </a:rPr>
              <a:t>-5</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 младшем школьном возрасте - об­учение основ­ным формам движений и двигательных действий.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 среднем возрасте - ос­воение </a:t>
            </a:r>
            <a:r>
              <a:rPr lang="ru-RU" sz="1200" b="0" i="0" u="none" strike="noStrike" kern="1200" dirty="0" err="1">
                <a:solidFill>
                  <a:schemeClr val="tx1"/>
                </a:solidFill>
                <a:effectLst/>
                <a:latin typeface="+mn-lt"/>
                <a:ea typeface="+mn-ea"/>
                <a:cs typeface="+mn-cs"/>
              </a:rPr>
              <a:t>обще­прикладных</a:t>
            </a:r>
            <a:r>
              <a:rPr lang="ru-RU" sz="1200" b="0" i="0" u="none" strike="noStrike" kern="1200" dirty="0">
                <a:solidFill>
                  <a:schemeClr val="tx1"/>
                </a:solidFill>
                <a:effectLst/>
                <a:latin typeface="+mn-lt"/>
                <a:ea typeface="+mn-ea"/>
                <a:cs typeface="+mn-cs"/>
              </a:rPr>
              <a:t> двигательных действий.</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 старшем возрасте - овладение индивидуаль­но-ориенти­рованными видами физ­культурной деятельности.</a:t>
            </a:r>
            <a:r>
              <a:rPr lang="en-US" sz="1200" b="0" i="0" u="none" strike="noStrike" kern="1200" dirty="0">
                <a:solidFill>
                  <a:schemeClr val="tx1"/>
                </a:solidFill>
                <a:effectLst/>
                <a:latin typeface="+mn-lt"/>
                <a:ea typeface="+mn-ea"/>
                <a:cs typeface="+mn-cs"/>
              </a:rPr>
              <a:t>-6</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Учебным пред­метом физиче­ской культуры в школе высту­пает область культуры, в основании ко­торой лежит деятельность по преобразованию (совершенство­ванию) челове­ком собственной физической природы.</a:t>
            </a:r>
            <a:r>
              <a:rPr lang="en-US" sz="1200" b="0" i="0" u="none" strike="noStrike" kern="1200" dirty="0">
                <a:solidFill>
                  <a:schemeClr val="tx1"/>
                </a:solidFill>
                <a:effectLst/>
                <a:latin typeface="+mn-lt"/>
                <a:ea typeface="+mn-ea"/>
                <a:cs typeface="+mn-cs"/>
              </a:rPr>
              <a:t>-7</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30</a:t>
            </a:fld>
            <a:endParaRPr lang="x-none"/>
          </a:p>
        </p:txBody>
      </p:sp>
    </p:spTree>
    <p:extLst>
      <p:ext uri="{BB962C8B-B14F-4D97-AF65-F5344CB8AC3E}">
        <p14:creationId xmlns:p14="http://schemas.microsoft.com/office/powerpoint/2010/main" val="175582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 результате различия между терминами (физическая культура и физическое воспитание) Столяров В. И. определяет, что концеп­ции первого типа используют двигательные способности человека и двигательную активность как средство сознательной коррекции различных параметров телесности человека, а концепции второго типа используют двигательную деятельность для решения комплек­са социально-значимых задач </a:t>
            </a:r>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4</a:t>
            </a:fld>
            <a:endParaRPr lang="ru-BY"/>
          </a:p>
        </p:txBody>
      </p:sp>
    </p:spTree>
    <p:extLst>
      <p:ext uri="{BB962C8B-B14F-4D97-AF65-F5344CB8AC3E}">
        <p14:creationId xmlns:p14="http://schemas.microsoft.com/office/powerpoint/2010/main" val="32281635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«Здоровые дети в здоро­вых сообще­ствах»</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Германия-Нидерланды (Э. </a:t>
            </a:r>
            <a:r>
              <a:rPr lang="ru-RU" sz="1200" b="0" i="0" u="none" strike="noStrike" kern="1200" dirty="0" err="1">
                <a:solidFill>
                  <a:schemeClr val="tx1"/>
                </a:solidFill>
                <a:effectLst/>
                <a:latin typeface="+mn-lt"/>
                <a:ea typeface="+mn-ea"/>
                <a:cs typeface="+mn-cs"/>
              </a:rPr>
              <a:t>Бальц</a:t>
            </a:r>
            <a:r>
              <a:rPr lang="ru-RU" sz="1200" b="0" i="0" u="none" strike="noStrike" kern="1200" dirty="0">
                <a:solidFill>
                  <a:schemeClr val="tx1"/>
                </a:solidFill>
                <a:effectLst/>
                <a:latin typeface="+mn-lt"/>
                <a:ea typeface="+mn-ea"/>
                <a:cs typeface="+mn-cs"/>
              </a:rPr>
              <a:t>, Р. На- </a:t>
            </a:r>
            <a:r>
              <a:rPr lang="ru-RU" sz="1200" b="0" i="0" u="none" strike="noStrike" kern="1200" dirty="0" err="1">
                <a:solidFill>
                  <a:schemeClr val="tx1"/>
                </a:solidFill>
                <a:effectLst/>
                <a:latin typeface="+mn-lt"/>
                <a:ea typeface="+mn-ea"/>
                <a:cs typeface="+mn-cs"/>
              </a:rPr>
              <a:t>уль</a:t>
            </a:r>
            <a:r>
              <a:rPr lang="ru-RU" sz="1200" b="0" i="0" u="none" strike="noStrike" kern="1200" dirty="0">
                <a:solidFill>
                  <a:schemeClr val="tx1"/>
                </a:solidFill>
                <a:effectLst/>
                <a:latin typeface="+mn-lt"/>
                <a:ea typeface="+mn-ea"/>
                <a:cs typeface="+mn-cs"/>
              </a:rPr>
              <a:t>, К. Рихтер и др.) 10-е гг. XXI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Комплексная</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Интегриро­ванный подход к фор­мированию и продвижению активного образа жизни (формирова­ние единой программы из 4-х компонен­тов: упражне­ния, здоровая еда, социаль­ная и геогра­фическая мобильность, свободное время в соци­альных сетях).</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Укрепление здоровья посред­ством движения, игр и спорта. Интеграция физической под­готовки, навыков здорового пита­ния, отдыха. Развитие жиз­ненных навыков физической ак­тивности.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Традиционные спортивные дисциплины и другие (совре­менные и попу­лярные) виды двигательной активности (скейтборд, скалолазание, фитнесс, сквош и др.).</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Внеурочные формы физиче­ского воспита­ния, партнерство со спортивными клубами.</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31</a:t>
            </a:fld>
            <a:endParaRPr lang="x-none"/>
          </a:p>
        </p:txBody>
      </p:sp>
    </p:spTree>
    <p:extLst>
      <p:ext uri="{BB962C8B-B14F-4D97-AF65-F5344CB8AC3E}">
        <p14:creationId xmlns:p14="http://schemas.microsoft.com/office/powerpoint/2010/main" val="16603114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a:t>
            </a:r>
            <a:r>
              <a:rPr lang="ru-RU" sz="1200" b="0" i="0" u="none" strike="noStrike" kern="1200" dirty="0" err="1">
                <a:solidFill>
                  <a:schemeClr val="tx1"/>
                </a:solidFill>
                <a:effectLst/>
                <a:latin typeface="+mn-lt"/>
                <a:ea typeface="+mn-ea"/>
                <a:cs typeface="+mn-cs"/>
              </a:rPr>
              <a:t>спортизации</a:t>
            </a:r>
            <a:r>
              <a:rPr lang="ru-RU" sz="1200" b="0" i="0" u="none" strike="noStrike" kern="1200" dirty="0">
                <a:solidFill>
                  <a:schemeClr val="tx1"/>
                </a:solidFill>
                <a:effectLst/>
                <a:latin typeface="+mn-lt"/>
                <a:ea typeface="+mn-ea"/>
                <a:cs typeface="+mn-cs"/>
              </a:rPr>
              <a:t> физического воспитания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err="1">
                <a:solidFill>
                  <a:schemeClr val="tx1"/>
                </a:solidFill>
                <a:effectLst/>
                <a:latin typeface="+mn-lt"/>
                <a:ea typeface="+mn-ea"/>
                <a:cs typeface="+mn-cs"/>
              </a:rPr>
              <a:t>Бальсевич</a:t>
            </a:r>
            <a:r>
              <a:rPr lang="ru-RU" sz="1200" b="0" i="0" u="none" strike="noStrike" kern="1200" dirty="0">
                <a:solidFill>
                  <a:schemeClr val="tx1"/>
                </a:solidFill>
                <a:effectLst/>
                <a:latin typeface="+mn-lt"/>
                <a:ea typeface="+mn-ea"/>
                <a:cs typeface="+mn-cs"/>
              </a:rPr>
              <a:t> В. К. Россия 90-е XX - нуле­вые XXI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err="1">
                <a:solidFill>
                  <a:schemeClr val="tx1"/>
                </a:solidFill>
                <a:effectLst/>
                <a:latin typeface="+mn-lt"/>
                <a:ea typeface="+mn-ea"/>
                <a:cs typeface="+mn-cs"/>
              </a:rPr>
              <a:t>Спортизированная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Деятельностная социализация личности, обе­спечивающая естественные условия фор­мирования ее социальной активности и успешной жиз­недеятельности посредством спортивных технологий, спортивной деятельности, формирования спортивной культуры</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Развитие физи­ческих качеств и двигательных спо­собностей методом спортивной трени­ровки.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Развитие </a:t>
            </a:r>
            <a:r>
              <a:rPr lang="ru-RU" sz="1200" b="0" i="0" u="none" strike="noStrike" kern="1200" dirty="0" err="1">
                <a:solidFill>
                  <a:schemeClr val="tx1"/>
                </a:solidFill>
                <a:effectLst/>
                <a:latin typeface="+mn-lt"/>
                <a:ea typeface="+mn-ea"/>
                <a:cs typeface="+mn-cs"/>
              </a:rPr>
              <a:t>валеологических</a:t>
            </a:r>
            <a:r>
              <a:rPr lang="ru-RU" sz="1200" b="0" i="0" u="none" strike="noStrike" kern="1200" dirty="0">
                <a:solidFill>
                  <a:schemeClr val="tx1"/>
                </a:solidFill>
                <a:effectLst/>
                <a:latin typeface="+mn-lt"/>
                <a:ea typeface="+mn-ea"/>
                <a:cs typeface="+mn-cs"/>
              </a:rPr>
              <a:t>, физкультурных и спортивных знаний, умений, навыков.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err="1">
                <a:solidFill>
                  <a:schemeClr val="tx1"/>
                </a:solidFill>
                <a:effectLst/>
                <a:latin typeface="+mn-lt"/>
                <a:ea typeface="+mn-ea"/>
                <a:cs typeface="+mn-cs"/>
              </a:rPr>
              <a:t>Здоровьеформирование</a:t>
            </a:r>
            <a:r>
              <a:rPr lang="ru-RU" sz="1200" b="0" i="0" u="none" strike="noStrike" kern="1200" dirty="0">
                <a:solidFill>
                  <a:schemeClr val="tx1"/>
                </a:solidFill>
                <a:effectLst/>
                <a:latin typeface="+mn-lt"/>
                <a:ea typeface="+mn-ea"/>
                <a:cs typeface="+mn-cs"/>
              </a:rPr>
              <a:t> как устойчи­вая положительная динамика морфо­функциональных качеств организма и личностных свойств Содействие от­крытию и разви­тию школьных и межшкольных физкультурно-спортивных клубов.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err="1">
                <a:solidFill>
                  <a:schemeClr val="tx1"/>
                </a:solidFill>
                <a:effectLst/>
                <a:latin typeface="+mn-lt"/>
                <a:ea typeface="+mn-ea"/>
                <a:cs typeface="+mn-cs"/>
              </a:rPr>
              <a:t>Спортизация</a:t>
            </a:r>
            <a:r>
              <a:rPr lang="ru-RU" sz="1200" b="0" i="0" u="none" strike="noStrike" kern="1200" dirty="0">
                <a:solidFill>
                  <a:schemeClr val="tx1"/>
                </a:solidFill>
                <a:effectLst/>
                <a:latin typeface="+mn-lt"/>
                <a:ea typeface="+mn-ea"/>
                <a:cs typeface="+mn-cs"/>
              </a:rPr>
              <a:t> урочного и внеу­рочного физиче­ского воспитания. За­нятия в спортивных секциях.</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Клубные формы организации физ­культурной рабо­ты в школе.</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Курсы по теории спорта и истории олимпийского движения.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Учебный предмет «Спортивная культура».</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Обязательность свободы выбора обучающимися вида спорта или формы другой физической актив­ности</a:t>
            </a:r>
            <a:endParaRPr lang="ru-BY" sz="1200" b="0" i="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32</a:t>
            </a:fld>
            <a:endParaRPr lang="ru-BY"/>
          </a:p>
        </p:txBody>
      </p:sp>
    </p:spTree>
    <p:extLst>
      <p:ext uri="{BB962C8B-B14F-4D97-AF65-F5344CB8AC3E}">
        <p14:creationId xmlns:p14="http://schemas.microsoft.com/office/powerpoint/2010/main" val="13640784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содержатель­ного и про­цессуального обеспечения модернизации общего образо­вания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Лукьяненко В. П. Нулевые - 10-е гг. XXI в.</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Образователь­ная (Необходи­мость высокого уровня общего образования в сфере физиче­ской культуры)</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Укрепление здоровья, повы­шение уровня двигательной подготовленно­сти посредством разносторонних воздействий, формирующих отношение человека к окру­жающему миру, образу' жизни, самому себе</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С </a:t>
            </a:r>
            <a:r>
              <a:rPr lang="ru-RU" sz="1200" b="0" i="0" u="none" strike="noStrike" kern="1200" dirty="0" err="1">
                <a:solidFill>
                  <a:schemeClr val="tx1"/>
                </a:solidFill>
                <a:effectLst/>
                <a:latin typeface="+mn-lt"/>
                <a:ea typeface="+mn-ea"/>
                <a:cs typeface="+mn-cs"/>
              </a:rPr>
              <a:t>овершенствова</a:t>
            </a:r>
            <a:r>
              <a:rPr lang="ru-RU" sz="1200" b="0" i="0" u="none" strike="noStrike" kern="1200" dirty="0">
                <a:solidFill>
                  <a:schemeClr val="tx1"/>
                </a:solidFill>
                <a:effectLst/>
                <a:latin typeface="+mn-lt"/>
                <a:ea typeface="+mn-ea"/>
                <a:cs typeface="+mn-cs"/>
              </a:rPr>
              <a:t>- </a:t>
            </a:r>
            <a:r>
              <a:rPr lang="ru-RU" sz="1200" b="0" i="0" u="none" strike="noStrike" kern="1200" dirty="0" err="1">
                <a:solidFill>
                  <a:schemeClr val="tx1"/>
                </a:solidFill>
                <a:effectLst/>
                <a:latin typeface="+mn-lt"/>
                <a:ea typeface="+mn-ea"/>
                <a:cs typeface="+mn-cs"/>
              </a:rPr>
              <a:t>ние</a:t>
            </a:r>
            <a:r>
              <a:rPr lang="ru-RU" sz="1200" b="0" i="0" u="none" strike="noStrike" kern="1200" dirty="0">
                <a:solidFill>
                  <a:schemeClr val="tx1"/>
                </a:solidFill>
                <a:effectLst/>
                <a:latin typeface="+mn-lt"/>
                <a:ea typeface="+mn-ea"/>
                <a:cs typeface="+mn-cs"/>
              </a:rPr>
              <a:t> жизненно важ­ных двигательных умений и навыков с сопряженным раз­витием физических качеств.</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сознательного от­ношения к регуляр­ным занятиям.</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культурологиче­ских знаний о фи­зической культуре и олимпийском движении, психоло­го-педагогических и медико-биоло­гических основ физкультурной деятельности обу­чающихся.</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специальных зна­ний и способов целесообразного воздействия на свою физическую природу.</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системы физ­культурных занятий как ин­теллектуальной основы для це­ленаправленной и эффективной двигательной активности че­ловека. орга­низованной в соответствии с законами природы и осо­бенностями его индивидуального развития.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Игры, эстафеты, физкультурные и спортивные занятия.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Организация дви­гательной актив­ности в полном соответствии с индивидуальными способностями, возможностями и интересами</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34</a:t>
            </a:fld>
            <a:endParaRPr lang="x-none"/>
          </a:p>
        </p:txBody>
      </p:sp>
    </p:spTree>
    <p:extLst>
      <p:ext uri="{BB962C8B-B14F-4D97-AF65-F5344CB8AC3E}">
        <p14:creationId xmlns:p14="http://schemas.microsoft.com/office/powerpoint/2010/main" val="1900743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ru-RU" sz="1200" kern="1200" dirty="0">
                <a:solidFill>
                  <a:schemeClr val="tx1"/>
                </a:solidFill>
                <a:effectLst/>
                <a:latin typeface="+mn-lt"/>
                <a:ea typeface="+mn-ea"/>
                <a:cs typeface="+mn-cs"/>
              </a:rPr>
              <a:t>Концепция </a:t>
            </a:r>
            <a:r>
              <a:rPr lang="ru-RU" sz="1200" kern="1200" dirty="0" err="1">
                <a:solidFill>
                  <a:schemeClr val="tx1"/>
                </a:solidFill>
                <a:effectLst/>
                <a:latin typeface="+mn-lt"/>
                <a:ea typeface="+mn-ea"/>
                <a:cs typeface="+mn-cs"/>
              </a:rPr>
              <a:t>спортизации</a:t>
            </a:r>
            <a:r>
              <a:rPr lang="ru-RU" sz="1200" kern="1200" dirty="0">
                <a:solidFill>
                  <a:schemeClr val="tx1"/>
                </a:solidFill>
                <a:effectLst/>
                <a:latin typeface="+mn-lt"/>
                <a:ea typeface="+mn-ea"/>
                <a:cs typeface="+mn-cs"/>
              </a:rPr>
              <a:t> физического воспитания</a:t>
            </a:r>
            <a:endParaRPr lang="ru-BY" sz="1200" kern="1200" dirty="0">
              <a:solidFill>
                <a:schemeClr val="tx1"/>
              </a:solidFill>
              <a:effectLst/>
              <a:latin typeface="+mn-lt"/>
              <a:ea typeface="+mn-ea"/>
              <a:cs typeface="+mn-cs"/>
            </a:endParaRPr>
          </a:p>
          <a:p>
            <a:r>
              <a:rPr lang="ru-RU" sz="1200" kern="1200" dirty="0" err="1">
                <a:solidFill>
                  <a:schemeClr val="tx1"/>
                </a:solidFill>
                <a:effectLst/>
                <a:latin typeface="+mn-lt"/>
                <a:ea typeface="+mn-ea"/>
                <a:cs typeface="+mn-cs"/>
              </a:rPr>
              <a:t>Бальсе</a:t>
            </a:r>
            <a:r>
              <a:rPr lang="ru-RU" sz="1200" kern="1200" dirty="0">
                <a:solidFill>
                  <a:schemeClr val="tx1"/>
                </a:solidFill>
                <a:effectLst/>
                <a:latin typeface="+mn-lt"/>
                <a:ea typeface="+mn-ea"/>
                <a:cs typeface="+mn-cs"/>
              </a:rPr>
              <a:t>- вич В. К. Россия 90-е XX - нуле­вые XXI в.</a:t>
            </a:r>
            <a:endParaRPr lang="ru-BY" sz="1200" kern="1200" dirty="0">
              <a:solidFill>
                <a:schemeClr val="tx1"/>
              </a:solidFill>
              <a:effectLst/>
              <a:latin typeface="+mn-lt"/>
              <a:ea typeface="+mn-ea"/>
              <a:cs typeface="+mn-cs"/>
            </a:endParaRPr>
          </a:p>
          <a:p>
            <a:r>
              <a:rPr lang="ru-RU" sz="1200" kern="1200" dirty="0" err="1">
                <a:solidFill>
                  <a:schemeClr val="tx1"/>
                </a:solidFill>
                <a:effectLst/>
                <a:latin typeface="+mn-lt"/>
                <a:ea typeface="+mn-ea"/>
                <a:cs typeface="+mn-cs"/>
              </a:rPr>
              <a:t>Спортизированная</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Деятельностная социализация личности, обе­спечивающая естественные условия фор­мирования ее социальной активности и успешной жиз­недеятельности посредством спортивных технологий, спортивной деятельности, формирования спортивной культуры</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Развитие физи­ческих качеств и двигательных спо­собностей методом спортивной трени­ровки.</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Развитие вале- </a:t>
            </a:r>
            <a:r>
              <a:rPr lang="ru-RU" sz="1200" kern="1200" dirty="0" err="1">
                <a:solidFill>
                  <a:schemeClr val="tx1"/>
                </a:solidFill>
                <a:effectLst/>
                <a:latin typeface="+mn-lt"/>
                <a:ea typeface="+mn-ea"/>
                <a:cs typeface="+mn-cs"/>
              </a:rPr>
              <a:t>ологических</a:t>
            </a:r>
            <a:r>
              <a:rPr lang="ru-RU" sz="1200" kern="1200" dirty="0">
                <a:solidFill>
                  <a:schemeClr val="tx1"/>
                </a:solidFill>
                <a:effectLst/>
                <a:latin typeface="+mn-lt"/>
                <a:ea typeface="+mn-ea"/>
                <a:cs typeface="+mn-cs"/>
              </a:rPr>
              <a:t>, физкультурных и спортивных знаний, умений, навыков.</a:t>
            </a:r>
            <a:endParaRPr lang="ru-BY" sz="1200" kern="1200" dirty="0">
              <a:solidFill>
                <a:schemeClr val="tx1"/>
              </a:solidFill>
              <a:effectLst/>
              <a:latin typeface="+mn-lt"/>
              <a:ea typeface="+mn-ea"/>
              <a:cs typeface="+mn-cs"/>
            </a:endParaRPr>
          </a:p>
          <a:p>
            <a:r>
              <a:rPr lang="ru-RU" sz="1200" kern="1200" dirty="0" err="1">
                <a:solidFill>
                  <a:schemeClr val="tx1"/>
                </a:solidFill>
                <a:effectLst/>
                <a:latin typeface="+mn-lt"/>
                <a:ea typeface="+mn-ea"/>
                <a:cs typeface="+mn-cs"/>
              </a:rPr>
              <a:t>Здоровьеформиро</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вание</a:t>
            </a:r>
            <a:r>
              <a:rPr lang="ru-RU" sz="1200" kern="1200" dirty="0">
                <a:solidFill>
                  <a:schemeClr val="tx1"/>
                </a:solidFill>
                <a:effectLst/>
                <a:latin typeface="+mn-lt"/>
                <a:ea typeface="+mn-ea"/>
                <a:cs typeface="+mn-cs"/>
              </a:rPr>
              <a:t> как устойчи­вая положительная динамика морфо­функциональных качеств организма и личностных свойств Содействие от­крытию и разви­тию школьных и межшкольных </a:t>
            </a:r>
            <a:r>
              <a:rPr lang="ru-RU" sz="1200" kern="1200" dirty="0" err="1">
                <a:solidFill>
                  <a:schemeClr val="tx1"/>
                </a:solidFill>
                <a:effectLst/>
                <a:latin typeface="+mn-lt"/>
                <a:ea typeface="+mn-ea"/>
                <a:cs typeface="+mn-cs"/>
              </a:rPr>
              <a:t>физкул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ыу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рно</a:t>
            </a:r>
            <a:r>
              <a:rPr lang="ru-RU" sz="1200" kern="1200" dirty="0">
                <a:solidFill>
                  <a:schemeClr val="tx1"/>
                </a:solidFill>
                <a:effectLst/>
                <a:latin typeface="+mn-lt"/>
                <a:ea typeface="+mn-ea"/>
                <a:cs typeface="+mn-cs"/>
              </a:rPr>
              <a:t>-с пор- </a:t>
            </a:r>
            <a:r>
              <a:rPr lang="ru-RU" sz="1200" kern="1200" dirty="0" err="1">
                <a:solidFill>
                  <a:schemeClr val="tx1"/>
                </a:solidFill>
                <a:effectLst/>
                <a:latin typeface="+mn-lt"/>
                <a:ea typeface="+mn-ea"/>
                <a:cs typeface="+mn-cs"/>
              </a:rPr>
              <a:t>тивных</a:t>
            </a:r>
            <a:r>
              <a:rPr lang="ru-RU" sz="1200" kern="1200" dirty="0">
                <a:solidFill>
                  <a:schemeClr val="tx1"/>
                </a:solidFill>
                <a:effectLst/>
                <a:latin typeface="+mn-lt"/>
                <a:ea typeface="+mn-ea"/>
                <a:cs typeface="+mn-cs"/>
              </a:rPr>
              <a:t> клубов.</a:t>
            </a:r>
            <a:endParaRPr lang="ru-BY" sz="1200" kern="1200" dirty="0">
              <a:solidFill>
                <a:schemeClr val="tx1"/>
              </a:solidFill>
              <a:effectLst/>
              <a:latin typeface="+mn-lt"/>
              <a:ea typeface="+mn-ea"/>
              <a:cs typeface="+mn-cs"/>
            </a:endParaRPr>
          </a:p>
          <a:p>
            <a:r>
              <a:rPr lang="ru-RU" sz="1200" kern="1200" dirty="0" err="1">
                <a:solidFill>
                  <a:schemeClr val="tx1"/>
                </a:solidFill>
                <a:effectLst/>
                <a:latin typeface="+mn-lt"/>
                <a:ea typeface="+mn-ea"/>
                <a:cs typeface="+mn-cs"/>
              </a:rPr>
              <a:t>Спортизация</a:t>
            </a:r>
            <a:r>
              <a:rPr lang="ru-RU" sz="1200" kern="1200" dirty="0">
                <a:solidFill>
                  <a:schemeClr val="tx1"/>
                </a:solidFill>
                <a:effectLst/>
                <a:latin typeface="+mn-lt"/>
                <a:ea typeface="+mn-ea"/>
                <a:cs typeface="+mn-cs"/>
              </a:rPr>
              <a:t> урочного и внеу­рочного физиче­ского воспитания. За­нятия в спортивных секциях.</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Клубные формы организации физ­культурной рабо­ты в школе.</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Курсы по теории спорта и истории олимпийского движения.</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Учебный предмет «Спортивная культура».</a:t>
            </a:r>
            <a:endParaRPr lang="ru-BY"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Обязательность свободы выбора обучающимися вида спорта или формы другой физической актив­ности</a:t>
            </a:r>
            <a:endParaRPr lang="ru-BY" sz="1200" kern="1200" dirty="0">
              <a:solidFill>
                <a:schemeClr val="tx1"/>
              </a:solidFill>
              <a:effectLst/>
              <a:latin typeface="+mn-lt"/>
              <a:ea typeface="+mn-ea"/>
              <a:cs typeface="+mn-cs"/>
            </a:endParaRPr>
          </a:p>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Комплексная концепция физического воспитания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Лях В. 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Комплексная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Содействие формиро­ванию все­сторонне развитой лич­ности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Овладение уча­щимися основа­ми физической культуры, Разностороннее развитие двига­тельных способ­ностей, Умение осущест­влять собственно двигательную, физкультурно-оз­доровительную и спортивную деятельность.</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Уроки фи­зической культуры, физ­культурно-оз­доровительные мероприятия в режиме учебного и продлённого дня, внекласс­ная работа, физкультур­но-массовые и спортивные мероприятия обязательные мероприятия)</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fld id="{8403243D-5145-4A81-8EE6-C22EF6EA0FC0}" type="slidenum">
              <a:rPr lang="x-none" smtClean="0"/>
              <a:t>36</a:t>
            </a:fld>
            <a:endParaRPr lang="x-non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0" i="0" u="none" strike="noStrike" kern="1200" dirty="0">
                <a:solidFill>
                  <a:schemeClr val="tx1"/>
                </a:solidFill>
                <a:effectLst/>
                <a:latin typeface="+mn-lt"/>
                <a:ea typeface="+mn-ea"/>
                <a:cs typeface="+mn-cs"/>
              </a:rPr>
              <a:t>Концепция комплекс­ной теории физического воспитания  Столяров В. И.</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Комплексная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Формирова­ние культуры здоровья, культуры те­лосложения и двигательной культуры, формирование у учащихся эмоциональ­ной радости от здорового и активного об­раза жизни</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ориентации на постоянное теле­сное самосовер­шенствование. Формирование знаний и навыков по сохранению и укреплению здо­ровья.</a:t>
            </a:r>
            <a:endParaRPr lang="ru-BY" sz="1200" b="0" i="0" u="none" strike="noStrike" kern="1200" dirty="0">
              <a:solidFill>
                <a:schemeClr val="tx1"/>
              </a:solidFill>
              <a:effectLst/>
              <a:latin typeface="+mn-lt"/>
              <a:ea typeface="+mn-ea"/>
              <a:cs typeface="+mn-cs"/>
            </a:endParaRPr>
          </a:p>
          <a:p>
            <a:pPr rtl="0" eaLnBrk="1" fontAlgn="b" latinLnBrk="0" hangingPunct="1"/>
            <a:r>
              <a:rPr lang="ru-RU" sz="1200" b="0" i="0" u="none" strike="noStrike" kern="1200" dirty="0">
                <a:solidFill>
                  <a:schemeClr val="tx1"/>
                </a:solidFill>
                <a:effectLst/>
                <a:latin typeface="+mn-lt"/>
                <a:ea typeface="+mn-ea"/>
                <a:cs typeface="+mn-cs"/>
              </a:rPr>
              <a:t>Формирование и повышение уровня культуры личностно-ори­ентированной двигательной деятельности. Формирование интереса и гу­манистического отношения к спорту и содей­ствие спортивной активности уча­щихся.</a:t>
            </a:r>
            <a:endParaRPr lang="ru-BY" sz="1200" b="0" i="0" u="none" strike="noStrike" kern="1200" dirty="0">
              <a:solidFill>
                <a:schemeClr val="tx1"/>
              </a:solidFill>
              <a:effectLst/>
              <a:latin typeface="+mn-lt"/>
              <a:ea typeface="+mn-ea"/>
              <a:cs typeface="+mn-cs"/>
            </a:endParaRPr>
          </a:p>
          <a:p>
            <a:pPr rtl="0" eaLnBrk="1" fontAlgn="t" latinLnBrk="0" hangingPunct="1"/>
            <a:r>
              <a:rPr lang="ru-RU" sz="1200" b="0" i="0" u="none" strike="noStrike" kern="1200" dirty="0">
                <a:solidFill>
                  <a:schemeClr val="tx1"/>
                </a:solidFill>
                <a:effectLst/>
                <a:latin typeface="+mn-lt"/>
                <a:ea typeface="+mn-ea"/>
                <a:cs typeface="+mn-cs"/>
              </a:rPr>
              <a:t>Физкультур­но-спортивная работа в шко­ле на основе принципов гу­манистической педагогики и психологии. Дополнение традиционных средств други­ми формами и методами.</a:t>
            </a:r>
            <a:endParaRPr lang="ru-BY" sz="1200" b="0" i="0" u="none" strike="noStrike" kern="1200" dirty="0">
              <a:solidFill>
                <a:schemeClr val="tx1"/>
              </a:solidFill>
              <a:effectLst/>
              <a:latin typeface="+mn-lt"/>
              <a:ea typeface="+mn-ea"/>
              <a:cs typeface="+mn-cs"/>
            </a:endParaRPr>
          </a:p>
          <a:p>
            <a:endParaRPr lang="x-none" dirty="0"/>
          </a:p>
        </p:txBody>
      </p:sp>
      <p:sp>
        <p:nvSpPr>
          <p:cNvPr id="4" name="Номер слайда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03243D-5145-4A81-8EE6-C22EF6EA0FC0}" type="slidenum">
              <a:rPr kumimoji="0" lang="x-non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x-none" sz="1200" b="0" i="0" u="none" strike="noStrike" kern="1200" cap="none" spc="0" normalizeH="0" baseline="0" noProof="0">
              <a:ln>
                <a:noFill/>
              </a:ln>
              <a:solidFill>
                <a:prstClr val="black"/>
              </a:solidFill>
              <a:effectLst/>
              <a:uLnTx/>
              <a:uFillTx/>
              <a:ea typeface="+mn-ea"/>
              <a:cs typeface="+mn-cs"/>
            </a:endParaRPr>
          </a:p>
        </p:txBody>
      </p:sp>
    </p:spTree>
    <p:extLst>
      <p:ext uri="{BB962C8B-B14F-4D97-AF65-F5344CB8AC3E}">
        <p14:creationId xmlns:p14="http://schemas.microsoft.com/office/powerpoint/2010/main" val="40708920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Концепции физического воспитания с образова­тельной направленностью (цель - объединить двигательный и познавательный виды деятельности в процессе физического воспитания (включая урочные и внеурочные формы занятий), обеспечить интегрированное решение воспита­тельных, образовательных и оздоровительных задач</a:t>
            </a:r>
            <a:r>
              <a:rPr lang="en-US" dirty="0"/>
              <a:t>.</a:t>
            </a:r>
          </a:p>
          <a:p>
            <a:r>
              <a:rPr lang="ru-RU" dirty="0"/>
              <a:t>Концепции физического воспитания, ориентированного на личность занимающегося.</a:t>
            </a:r>
            <a:endParaRPr lang="en-US" dirty="0"/>
          </a:p>
          <a:p>
            <a:r>
              <a:rPr lang="ru-RU" dirty="0"/>
              <a:t>Концепции физического воспитания (акцент- на обучение движению). </a:t>
            </a:r>
            <a:endParaRPr lang="en-US" dirty="0"/>
          </a:p>
          <a:p>
            <a:r>
              <a:rPr lang="ru-RU" dirty="0"/>
              <a:t>Концепции </a:t>
            </a:r>
            <a:r>
              <a:rPr lang="ru-RU" dirty="0" err="1"/>
              <a:t>спортизированного</a:t>
            </a:r>
            <a:r>
              <a:rPr lang="ru-RU" dirty="0"/>
              <a:t> физического воспитания (физическое воспитание со спортивной ориентированностью)</a:t>
            </a:r>
            <a:endParaRPr lang="en-US" dirty="0"/>
          </a:p>
          <a:p>
            <a:r>
              <a:rPr lang="ru-RU" dirty="0"/>
              <a:t>Концепции физического воспитания </a:t>
            </a:r>
            <a:r>
              <a:rPr lang="ru-RU" dirty="0" err="1"/>
              <a:t>валеологической</a:t>
            </a:r>
            <a:r>
              <a:rPr lang="ru-RU" dirty="0"/>
              <a:t> на­правленности </a:t>
            </a:r>
            <a:endParaRPr lang="en-US" dirty="0"/>
          </a:p>
          <a:p>
            <a:r>
              <a:rPr lang="ru-RU" dirty="0"/>
              <a:t>Концепции комплексного физического воспитания (телесное воспитание; личностно-ориентированное физкультурное, двига­тельное воспитание и спортивное воспитание). </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38</a:t>
            </a:fld>
            <a:endParaRPr lang="ru-BY"/>
          </a:p>
        </p:txBody>
      </p:sp>
    </p:spTree>
    <p:extLst>
      <p:ext uri="{BB962C8B-B14F-4D97-AF65-F5344CB8AC3E}">
        <p14:creationId xmlns:p14="http://schemas.microsoft.com/office/powerpoint/2010/main" val="20667453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Концепции </a:t>
            </a:r>
            <a:r>
              <a:rPr lang="ru-RU" dirty="0" err="1"/>
              <a:t>спортизированного</a:t>
            </a:r>
            <a:r>
              <a:rPr lang="ru-RU" dirty="0"/>
              <a:t> физического воспитания (физическое воспитание со спортивной ориентированностью)</a:t>
            </a:r>
            <a:endParaRPr lang="en-US" dirty="0"/>
          </a:p>
          <a:p>
            <a:r>
              <a:rPr lang="ru-RU" dirty="0"/>
              <a:t>Концепции физического воспитания </a:t>
            </a:r>
            <a:r>
              <a:rPr lang="ru-RU" dirty="0" err="1"/>
              <a:t>валеологической</a:t>
            </a:r>
            <a:r>
              <a:rPr lang="ru-RU" dirty="0"/>
              <a:t> на­правленности </a:t>
            </a:r>
            <a:endParaRPr lang="en-US" dirty="0"/>
          </a:p>
          <a:p>
            <a:r>
              <a:rPr lang="ru-RU" dirty="0"/>
              <a:t>Концепции комплексного физического воспитания (телесное воспитание; личностно-ориентированное физкультурное, двига­тельное воспитание и спортивное воспитание). </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39</a:t>
            </a:fld>
            <a:endParaRPr lang="ru-BY"/>
          </a:p>
        </p:txBody>
      </p:sp>
    </p:spTree>
    <p:extLst>
      <p:ext uri="{BB962C8B-B14F-4D97-AF65-F5344CB8AC3E}">
        <p14:creationId xmlns:p14="http://schemas.microsoft.com/office/powerpoint/2010/main" val="2761730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a:solidFill>
                  <a:schemeClr val="tx1"/>
                </a:solidFill>
                <a:effectLst/>
                <a:latin typeface="+mn-lt"/>
                <a:ea typeface="+mn-ea"/>
                <a:cs typeface="+mn-cs"/>
              </a:rPr>
              <a:t>Концепция физического воспитания - </a:t>
            </a:r>
            <a:r>
              <a:rPr lang="ru-RU" sz="1200" kern="1200" dirty="0">
                <a:solidFill>
                  <a:schemeClr val="tx1"/>
                </a:solidFill>
                <a:effectLst/>
                <a:latin typeface="+mn-lt"/>
                <a:ea typeface="+mn-ea"/>
                <a:cs typeface="+mn-cs"/>
              </a:rPr>
              <a:t>это определенная ин­терпретация целеполагания и направленности социально-педа­гогической деятельности по формированию культуры движения, телосложения, здоровья как высшей ценности посредством двигательной активности, правильного пищевого поведения, основ гигие­ны и осмысленного отношения к своему телу и здоровью.</a:t>
            </a:r>
            <a:endParaRPr lang="ru-BY"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BY" sz="1200"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43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 концу XX в. в ряде стран Европы основными стали три кон­цепции физического воспитания, различающиеся в своем целепола­гании:</a:t>
            </a:r>
            <a:endParaRPr lang="ru-BY" sz="1200" kern="1200" dirty="0">
              <a:solidFill>
                <a:schemeClr val="tx1"/>
              </a:solidFill>
              <a:effectLst/>
              <a:latin typeface="+mn-lt"/>
              <a:ea typeface="+mn-ea"/>
              <a:cs typeface="+mn-cs"/>
            </a:endParaRPr>
          </a:p>
          <a:p>
            <a:pPr lvl="0"/>
            <a:r>
              <a:rPr lang="ru-RU" sz="1200" u="none" strike="noStrike" kern="1200" dirty="0" err="1">
                <a:solidFill>
                  <a:schemeClr val="tx1"/>
                </a:solidFill>
                <a:effectLst/>
                <a:latin typeface="+mn-lt"/>
                <a:ea typeface="+mn-ea"/>
                <a:cs typeface="+mn-cs"/>
              </a:rPr>
              <a:t>валеологическая</a:t>
            </a:r>
            <a:r>
              <a:rPr lang="ru-RU" sz="1200" u="none" strike="noStrike" kern="1200" dirty="0">
                <a:solidFill>
                  <a:schemeClr val="tx1"/>
                </a:solidFill>
                <a:effectLst/>
                <a:latin typeface="+mn-lt"/>
                <a:ea typeface="+mn-ea"/>
                <a:cs typeface="+mn-cs"/>
              </a:rPr>
              <a:t> концепция, имеющая своей целью формиро­вание здоровья и здорового образа жизни;</a:t>
            </a:r>
            <a:endParaRPr lang="ru-BY" sz="1200" u="none" strike="noStrike" kern="1200" dirty="0">
              <a:solidFill>
                <a:schemeClr val="tx1"/>
              </a:solidFill>
              <a:effectLst/>
              <a:latin typeface="+mn-lt"/>
              <a:ea typeface="+mn-ea"/>
              <a:cs typeface="+mn-cs"/>
            </a:endParaRPr>
          </a:p>
          <a:p>
            <a:pPr lvl="0"/>
            <a:r>
              <a:rPr lang="ru-RU" sz="1200" u="none" strike="noStrike" kern="1200" dirty="0">
                <a:solidFill>
                  <a:schemeClr val="tx1"/>
                </a:solidFill>
                <a:effectLst/>
                <a:latin typeface="+mn-lt"/>
                <a:ea typeface="+mn-ea"/>
                <a:cs typeface="+mn-cs"/>
              </a:rPr>
              <a:t>двигательное воспитание, имеющее целью формирование двигательной культуры;</a:t>
            </a:r>
            <a:endParaRPr lang="ru-BY" sz="1200" u="none" strike="noStrike" kern="1200" dirty="0">
              <a:solidFill>
                <a:schemeClr val="tx1"/>
              </a:solidFill>
              <a:effectLst/>
              <a:latin typeface="+mn-lt"/>
              <a:ea typeface="+mn-ea"/>
              <a:cs typeface="+mn-cs"/>
            </a:endParaRPr>
          </a:p>
          <a:p>
            <a:pPr lvl="0"/>
            <a:r>
              <a:rPr lang="ru-RU" sz="1200" u="none" strike="noStrike" kern="1200" dirty="0">
                <a:solidFill>
                  <a:schemeClr val="tx1"/>
                </a:solidFill>
                <a:effectLst/>
                <a:latin typeface="+mn-lt"/>
                <a:ea typeface="+mn-ea"/>
                <a:cs typeface="+mn-cs"/>
              </a:rPr>
              <a:t>спортивное (или </a:t>
            </a:r>
            <a:r>
              <a:rPr lang="ru-RU" sz="1200" u="none" strike="noStrike" kern="1200" dirty="0" err="1">
                <a:solidFill>
                  <a:schemeClr val="tx1"/>
                </a:solidFill>
                <a:effectLst/>
                <a:latin typeface="+mn-lt"/>
                <a:ea typeface="+mn-ea"/>
                <a:cs typeface="+mn-cs"/>
              </a:rPr>
              <a:t>спортизированное</a:t>
            </a:r>
            <a:r>
              <a:rPr lang="ru-RU" sz="1200" u="none" strike="noStrike" kern="1200" dirty="0">
                <a:solidFill>
                  <a:schemeClr val="tx1"/>
                </a:solidFill>
                <a:effectLst/>
                <a:latin typeface="+mn-lt"/>
                <a:ea typeface="+mn-ea"/>
                <a:cs typeface="+mn-cs"/>
              </a:rPr>
              <a:t>) воспитание, имеющее своей целью формирование качеств, необходимых для спортивных соревнований.</a:t>
            </a:r>
            <a:endParaRPr lang="ru-BY" sz="1200" u="none" strike="noStrike" kern="1200" dirty="0">
              <a:solidFill>
                <a:schemeClr val="tx1"/>
              </a:solidFill>
              <a:effectLst/>
              <a:latin typeface="+mn-lt"/>
              <a:ea typeface="+mn-ea"/>
              <a:cs typeface="+mn-cs"/>
            </a:endParaRPr>
          </a:p>
          <a:p>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471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Эти концепции так или иначе реализуются в России и в европей­ских странах: в национальных программах представлены различные их комбинации, как преобладание одной из них (как в Финляндии, например, предпочтение отдается </a:t>
            </a:r>
            <a:r>
              <a:rPr lang="ru-RU" sz="1200" kern="1200" dirty="0" err="1">
                <a:solidFill>
                  <a:schemeClr val="tx1"/>
                </a:solidFill>
                <a:effectLst/>
                <a:latin typeface="+mn-lt"/>
                <a:ea typeface="+mn-ea"/>
                <a:cs typeface="+mn-cs"/>
              </a:rPr>
              <a:t>валеологической</a:t>
            </a:r>
            <a:r>
              <a:rPr lang="ru-RU" sz="1200" kern="1200" dirty="0">
                <a:solidFill>
                  <a:schemeClr val="tx1"/>
                </a:solidFill>
                <a:effectLst/>
                <a:latin typeface="+mn-lt"/>
                <a:ea typeface="+mn-ea"/>
                <a:cs typeface="+mn-cs"/>
              </a:rPr>
              <a:t> концепции, в Великобритании - спорту, а в Голландии - «</a:t>
            </a:r>
            <a:r>
              <a:rPr lang="en-US" sz="1200" kern="1200" dirty="0">
                <a:solidFill>
                  <a:schemeClr val="tx1"/>
                </a:solidFill>
                <a:effectLst/>
                <a:latin typeface="+mn-lt"/>
                <a:ea typeface="+mn-ea"/>
                <a:cs typeface="+mn-cs"/>
              </a:rPr>
              <a:t>movement education</a:t>
            </a:r>
            <a:r>
              <a:rPr lang="ru-RU" sz="1200" kern="1200" dirty="0">
                <a:solidFill>
                  <a:schemeClr val="tx1"/>
                </a:solidFill>
                <a:effectLst/>
                <a:latin typeface="+mn-lt"/>
                <a:ea typeface="+mn-ea"/>
                <a:cs typeface="+mn-cs"/>
              </a:rPr>
              <a:t>», то есть формированию двигательной культуры) или компиляция из всех 3-х (как в Германии и в России).</a:t>
            </a:r>
            <a:endParaRPr lang="ru-BY" sz="1200" kern="1200" dirty="0">
              <a:solidFill>
                <a:schemeClr val="tx1"/>
              </a:solidFill>
              <a:effectLst/>
              <a:latin typeface="+mn-lt"/>
              <a:ea typeface="+mn-ea"/>
              <a:cs typeface="+mn-cs"/>
            </a:endParaRPr>
          </a:p>
          <a:p>
            <a:br>
              <a:rPr lang="ru-RU" sz="1200" kern="1200" dirty="0">
                <a:solidFill>
                  <a:schemeClr val="tx1"/>
                </a:solidFill>
                <a:effectLst/>
                <a:latin typeface="+mn-lt"/>
                <a:ea typeface="+mn-ea"/>
                <a:cs typeface="+mn-cs"/>
              </a:rPr>
            </a:br>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8820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Сегодня в европейских странах наблюдается тенденция увеличе­ния внимания к </a:t>
            </a:r>
            <a:r>
              <a:rPr lang="ru-RU" sz="1200" kern="1200" dirty="0" err="1">
                <a:solidFill>
                  <a:schemeClr val="tx1"/>
                </a:solidFill>
                <a:effectLst/>
                <a:latin typeface="+mn-lt"/>
                <a:ea typeface="+mn-ea"/>
                <a:cs typeface="+mn-cs"/>
              </a:rPr>
              <a:t>валеологической</a:t>
            </a:r>
            <a:r>
              <a:rPr lang="ru-RU" sz="1200" kern="1200" dirty="0">
                <a:solidFill>
                  <a:schemeClr val="tx1"/>
                </a:solidFill>
                <a:effectLst/>
                <a:latin typeface="+mn-lt"/>
                <a:ea typeface="+mn-ea"/>
                <a:cs typeface="+mn-cs"/>
              </a:rPr>
              <a:t> концепции, тогда как еще совсем недавно в приоритете был акцент на формирование двигательной культуры.</a:t>
            </a:r>
            <a:endParaRPr lang="ru-BY"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dirty="0"/>
              <a:t>Например, в России мы видим переход  от кон­цепций, направленных на совершенствование двигательных умений и навыков и воспитание физических качества (Л. П. Матвеев, на­пример), или </a:t>
            </a:r>
            <a:r>
              <a:rPr lang="ru-RU" dirty="0" err="1"/>
              <a:t>спортизированных</a:t>
            </a:r>
            <a:r>
              <a:rPr lang="ru-RU" dirty="0"/>
              <a:t> концепций (</a:t>
            </a:r>
            <a:r>
              <a:rPr lang="ru-RU" dirty="0" err="1"/>
              <a:t>Бальсевич</a:t>
            </a:r>
            <a:r>
              <a:rPr lang="ru-RU" dirty="0"/>
              <a:t> В. К.) - к пониманию первостепенной ценности здоровья, телесной гармонии и двигательной активности, приносящей удовольствие. Именно по­этому так усиливается сейчас интерес к фитнесу как к технологии физического воспитания и физкультурного образования в школе.</a:t>
            </a:r>
            <a:endParaRPr lang="ru-BY" dirty="0"/>
          </a:p>
          <a:p>
            <a:endParaRPr lang="ru-BY"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5AD3AF3-14B7-4AC9-B93F-DD671510EECC}" type="slidenum">
              <a:rPr kumimoji="0" lang="ru-BY"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ru-BY"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076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По мнению Б. </a:t>
            </a:r>
            <a:r>
              <a:rPr lang="ru-RU" dirty="0" err="1"/>
              <a:t>Крума</a:t>
            </a:r>
            <a:r>
              <a:rPr lang="ru-RU" dirty="0"/>
              <a:t>, в основании концепции должны лежать взгляды на двигательную культуру в целом и мировоззренческие взгляды на детство и человечество</a:t>
            </a:r>
            <a:r>
              <a:rPr lang="ru-RU" i="1" dirty="0"/>
              <a:t>.</a:t>
            </a:r>
            <a:endParaRPr lang="en-US" i="1" dirty="0"/>
          </a:p>
          <a:p>
            <a:r>
              <a:rPr lang="ru-RU" dirty="0"/>
              <a:t> Он считает, что основным в типологии концепций является то, «что» и «как» приобретается в процессе освоения культурой движения. </a:t>
            </a:r>
            <a:endParaRPr lang="en-US" dirty="0"/>
          </a:p>
          <a:p>
            <a:r>
              <a:rPr lang="ru-RU" dirty="0"/>
              <a:t>Люди действуют с раз­ным целеполаганием и мотивами для приобретения двигательных компетенций, в результате чего могут быть созданы различные типы культуры движения</a:t>
            </a:r>
            <a:r>
              <a:rPr lang="ru-RU" i="1" dirty="0"/>
              <a:t>.</a:t>
            </a:r>
            <a:r>
              <a:rPr lang="ru-RU" dirty="0"/>
              <a:t> </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9</a:t>
            </a:fld>
            <a:endParaRPr lang="ru-BY"/>
          </a:p>
        </p:txBody>
      </p:sp>
    </p:spTree>
    <p:extLst>
      <p:ext uri="{BB962C8B-B14F-4D97-AF65-F5344CB8AC3E}">
        <p14:creationId xmlns:p14="http://schemas.microsoft.com/office/powerpoint/2010/main" val="3645945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В классификации Б. </a:t>
            </a:r>
            <a:r>
              <a:rPr lang="ru-RU" dirty="0" err="1"/>
              <a:t>Крума</a:t>
            </a:r>
            <a:r>
              <a:rPr lang="ru-RU" dirty="0"/>
              <a:t> кон­цепции разделены по цели обучения:</a:t>
            </a:r>
            <a:endParaRPr lang="ru-BY" dirty="0"/>
          </a:p>
          <a:p>
            <a:pPr lvl="0"/>
            <a:r>
              <a:rPr lang="ru-RU" dirty="0"/>
              <a:t>«Концепция биологически ориентированной физкультурной (телесной) подготовки», то есть физической подготовленности;</a:t>
            </a:r>
            <a:endParaRPr lang="ru-BY" dirty="0"/>
          </a:p>
          <a:p>
            <a:pPr lvl="0"/>
            <a:r>
              <a:rPr lang="ru-RU" dirty="0"/>
              <a:t>«Педагогическая концепция воспитания через движение», то есть использующая движение как инструмент развития личности на основании знаний в области медицины, биологии, психологии;</a:t>
            </a:r>
            <a:endParaRPr lang="ru-BY" dirty="0"/>
          </a:p>
          <a:p>
            <a:pPr lvl="0"/>
            <a:r>
              <a:rPr lang="ru-RU" dirty="0"/>
              <a:t>«Личностно-ориентированная (</a:t>
            </a:r>
            <a:r>
              <a:rPr lang="ru-RU" dirty="0" err="1"/>
              <a:t>персоналистская</a:t>
            </a:r>
            <a:r>
              <a:rPr lang="ru-RU" dirty="0"/>
              <a:t>) концепция обучения двигательной активности», которая ставит целью двига­тельное воспитание;</a:t>
            </a:r>
            <a:endParaRPr lang="ru-BY" dirty="0"/>
          </a:p>
          <a:p>
            <a:pPr lvl="0"/>
            <a:r>
              <a:rPr lang="ru-RU" dirty="0"/>
              <a:t>«Конформистская концепция использования спорта как ин­струмента социализации личности»;</a:t>
            </a:r>
            <a:endParaRPr lang="ru-BY" dirty="0"/>
          </a:p>
          <a:p>
            <a:r>
              <a:rPr lang="ru-RU" dirty="0"/>
              <a:t>«Критически-конструктивистская концепция социализации по­средством двигательной активности» </a:t>
            </a:r>
            <a:endParaRPr lang="ru-BY" dirty="0"/>
          </a:p>
          <a:p>
            <a:endParaRPr lang="ru-BY" dirty="0"/>
          </a:p>
        </p:txBody>
      </p:sp>
      <p:sp>
        <p:nvSpPr>
          <p:cNvPr id="4" name="Номер слайда 3"/>
          <p:cNvSpPr>
            <a:spLocks noGrp="1"/>
          </p:cNvSpPr>
          <p:nvPr>
            <p:ph type="sldNum" sz="quarter" idx="5"/>
          </p:nvPr>
        </p:nvSpPr>
        <p:spPr/>
        <p:txBody>
          <a:bodyPr/>
          <a:lstStyle/>
          <a:p>
            <a:fld id="{8403243D-5145-4A81-8EE6-C22EF6EA0FC0}" type="slidenum">
              <a:rPr lang="ru-BY" smtClean="0"/>
              <a:t>10</a:t>
            </a:fld>
            <a:endParaRPr lang="ru-BY"/>
          </a:p>
        </p:txBody>
      </p:sp>
    </p:spTree>
    <p:extLst>
      <p:ext uri="{BB962C8B-B14F-4D97-AF65-F5344CB8AC3E}">
        <p14:creationId xmlns:p14="http://schemas.microsoft.com/office/powerpoint/2010/main" val="1509456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A55BFF-5005-465B-960C-7B779699B8D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BY"/>
          </a:p>
        </p:txBody>
      </p:sp>
      <p:sp>
        <p:nvSpPr>
          <p:cNvPr id="3" name="Подзаголовок 2">
            <a:extLst>
              <a:ext uri="{FF2B5EF4-FFF2-40B4-BE49-F238E27FC236}">
                <a16:creationId xmlns:a16="http://schemas.microsoft.com/office/drawing/2014/main" id="{CF65ED37-C62E-4E62-B027-69926C074A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BY"/>
          </a:p>
        </p:txBody>
      </p:sp>
      <p:sp>
        <p:nvSpPr>
          <p:cNvPr id="4" name="Дата 3">
            <a:extLst>
              <a:ext uri="{FF2B5EF4-FFF2-40B4-BE49-F238E27FC236}">
                <a16:creationId xmlns:a16="http://schemas.microsoft.com/office/drawing/2014/main" id="{BB41B4E3-0F23-4DC4-8D97-47DB3BF912C7}"/>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AE316894-FF13-4E7E-B394-ECF88C84D223}"/>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id="{B3C904A5-E919-4143-8028-07CA44273038}"/>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1307267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164BC8-FD31-41B5-839E-E76FE65B4910}"/>
              </a:ext>
            </a:extLst>
          </p:cNvPr>
          <p:cNvSpPr>
            <a:spLocks noGrp="1"/>
          </p:cNvSpPr>
          <p:nvPr>
            <p:ph type="title"/>
          </p:nvPr>
        </p:nvSpPr>
        <p:spPr/>
        <p:txBody>
          <a:bodyPr/>
          <a:lstStyle/>
          <a:p>
            <a:r>
              <a:rPr lang="ru-RU"/>
              <a:t>Образец заголовка</a:t>
            </a:r>
            <a:endParaRPr lang="ru-BY"/>
          </a:p>
        </p:txBody>
      </p:sp>
      <p:sp>
        <p:nvSpPr>
          <p:cNvPr id="3" name="Вертикальный текст 2">
            <a:extLst>
              <a:ext uri="{FF2B5EF4-FFF2-40B4-BE49-F238E27FC236}">
                <a16:creationId xmlns:a16="http://schemas.microsoft.com/office/drawing/2014/main" id="{AB611C18-EAFE-4198-9AA9-27AC46CE81F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id="{115E6E68-2172-400B-A4DA-1A59A3E76DBD}"/>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C619E7A9-CD27-4CF2-8118-3591364388E5}"/>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id="{BDCCDACB-61EA-45B6-BB8B-D1C34D44D83F}"/>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3796863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924C6BE-9795-44D1-89BF-996404123E4C}"/>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BY"/>
          </a:p>
        </p:txBody>
      </p:sp>
      <p:sp>
        <p:nvSpPr>
          <p:cNvPr id="3" name="Вертикальный текст 2">
            <a:extLst>
              <a:ext uri="{FF2B5EF4-FFF2-40B4-BE49-F238E27FC236}">
                <a16:creationId xmlns:a16="http://schemas.microsoft.com/office/drawing/2014/main" id="{ED81F3E0-44B2-4DF1-8FB6-9FF5CA9BB41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id="{A5D9E3AC-8176-4E1F-B528-73060BD9A2DC}"/>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BCB1F9AF-34BD-49E2-B109-B8F6465AE25B}"/>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id="{2DE6FDDC-8E47-4404-B106-5DC900BE29AB}"/>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2992326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662774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7971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12/12/2021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60170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88091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18579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517619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98272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A16AA21-1863-4931-97CB-99D0A168701B}" type="datetimeFigureOut">
              <a:rPr lang="en-US" dirty="0"/>
              <a:t>12/12/2021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39438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C4CB44-AE33-4E0B-A57C-04C8228EAF11}"/>
              </a:ext>
            </a:extLst>
          </p:cNvPr>
          <p:cNvSpPr>
            <a:spLocks noGrp="1"/>
          </p:cNvSpPr>
          <p:nvPr>
            <p:ph type="title"/>
          </p:nvPr>
        </p:nvSpPr>
        <p:spPr/>
        <p:txBody>
          <a:bodyPr/>
          <a:lstStyle/>
          <a:p>
            <a:r>
              <a:rPr lang="ru-RU"/>
              <a:t>Образец заголовка</a:t>
            </a:r>
            <a:endParaRPr lang="ru-BY"/>
          </a:p>
        </p:txBody>
      </p:sp>
      <p:sp>
        <p:nvSpPr>
          <p:cNvPr id="3" name="Объект 2">
            <a:extLst>
              <a:ext uri="{FF2B5EF4-FFF2-40B4-BE49-F238E27FC236}">
                <a16:creationId xmlns:a16="http://schemas.microsoft.com/office/drawing/2014/main" id="{C8AD3185-B76E-41AC-95C3-233B10329F4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id="{04776533-4638-44D6-B09C-BC1F149DEE1C}"/>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C80D8CF6-3A17-4E63-83C3-EF6DB0FC16E1}"/>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id="{58A2103D-3047-4659-AA32-DA2D9B453693}"/>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1165571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772C379-9A7C-4C87-A116-CBE9F58B04C5}" type="datetimeFigureOut">
              <a:rPr lang="en-US" dirty="0"/>
              <a:t>12/12/2021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35803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80505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03948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28BEBC-679A-46CC-AE12-88C4DA26C32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BY"/>
          </a:p>
        </p:txBody>
      </p:sp>
      <p:sp>
        <p:nvSpPr>
          <p:cNvPr id="3" name="Текст 2">
            <a:extLst>
              <a:ext uri="{FF2B5EF4-FFF2-40B4-BE49-F238E27FC236}">
                <a16:creationId xmlns:a16="http://schemas.microsoft.com/office/drawing/2014/main" id="{2BDF4920-DDAA-40DE-86A2-1B7ABE2BF9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A10416C-F1BD-48F9-B90C-80C76180430D}"/>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56112064-B85E-4E16-89AD-C94A990AF81D}"/>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id="{A67D080B-5122-46D6-87B9-D17DC6E87AE6}"/>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118425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019D75-E2F8-4582-AC64-30EA8C166384}"/>
              </a:ext>
            </a:extLst>
          </p:cNvPr>
          <p:cNvSpPr>
            <a:spLocks noGrp="1"/>
          </p:cNvSpPr>
          <p:nvPr>
            <p:ph type="title"/>
          </p:nvPr>
        </p:nvSpPr>
        <p:spPr/>
        <p:txBody>
          <a:bodyPr/>
          <a:lstStyle/>
          <a:p>
            <a:r>
              <a:rPr lang="ru-RU"/>
              <a:t>Образец заголовка</a:t>
            </a:r>
            <a:endParaRPr lang="ru-BY"/>
          </a:p>
        </p:txBody>
      </p:sp>
      <p:sp>
        <p:nvSpPr>
          <p:cNvPr id="3" name="Объект 2">
            <a:extLst>
              <a:ext uri="{FF2B5EF4-FFF2-40B4-BE49-F238E27FC236}">
                <a16:creationId xmlns:a16="http://schemas.microsoft.com/office/drawing/2014/main" id="{8DF22CBC-FC7C-46C3-9747-BA10C4D40E0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Объект 3">
            <a:extLst>
              <a:ext uri="{FF2B5EF4-FFF2-40B4-BE49-F238E27FC236}">
                <a16:creationId xmlns:a16="http://schemas.microsoft.com/office/drawing/2014/main" id="{74FB1B3B-B818-464F-80B9-70F0E9344202}"/>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5" name="Дата 4">
            <a:extLst>
              <a:ext uri="{FF2B5EF4-FFF2-40B4-BE49-F238E27FC236}">
                <a16:creationId xmlns:a16="http://schemas.microsoft.com/office/drawing/2014/main" id="{7089C19A-1160-43F3-AC8A-30F85BB3D88C}"/>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6" name="Нижний колонтитул 5">
            <a:extLst>
              <a:ext uri="{FF2B5EF4-FFF2-40B4-BE49-F238E27FC236}">
                <a16:creationId xmlns:a16="http://schemas.microsoft.com/office/drawing/2014/main" id="{69062F25-9C42-4282-99B6-77EFF5B1EAB4}"/>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id="{C89D402E-C927-46B3-A60B-58874D311393}"/>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373034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FB5F29-270C-4014-B73B-010C3452150D}"/>
              </a:ext>
            </a:extLst>
          </p:cNvPr>
          <p:cNvSpPr>
            <a:spLocks noGrp="1"/>
          </p:cNvSpPr>
          <p:nvPr>
            <p:ph type="title"/>
          </p:nvPr>
        </p:nvSpPr>
        <p:spPr>
          <a:xfrm>
            <a:off x="839788" y="365125"/>
            <a:ext cx="10515600" cy="1325563"/>
          </a:xfrm>
        </p:spPr>
        <p:txBody>
          <a:bodyPr/>
          <a:lstStyle/>
          <a:p>
            <a:r>
              <a:rPr lang="ru-RU"/>
              <a:t>Образец заголовка</a:t>
            </a:r>
            <a:endParaRPr lang="ru-BY"/>
          </a:p>
        </p:txBody>
      </p:sp>
      <p:sp>
        <p:nvSpPr>
          <p:cNvPr id="3" name="Текст 2">
            <a:extLst>
              <a:ext uri="{FF2B5EF4-FFF2-40B4-BE49-F238E27FC236}">
                <a16:creationId xmlns:a16="http://schemas.microsoft.com/office/drawing/2014/main" id="{6FA9DD2B-C963-4170-BD32-41C8AC31D6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941A0CF-C2DC-45E4-9F7A-D421B0485E0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5" name="Текст 4">
            <a:extLst>
              <a:ext uri="{FF2B5EF4-FFF2-40B4-BE49-F238E27FC236}">
                <a16:creationId xmlns:a16="http://schemas.microsoft.com/office/drawing/2014/main" id="{050FBBCB-002C-426D-9D1D-A7BB5BEF2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C7B1E51-22AA-432A-B3A3-C3E547C4DA4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7" name="Дата 6">
            <a:extLst>
              <a:ext uri="{FF2B5EF4-FFF2-40B4-BE49-F238E27FC236}">
                <a16:creationId xmlns:a16="http://schemas.microsoft.com/office/drawing/2014/main" id="{AB41E46F-5BDB-4758-A04C-D47766283845}"/>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8" name="Нижний колонтитул 7">
            <a:extLst>
              <a:ext uri="{FF2B5EF4-FFF2-40B4-BE49-F238E27FC236}">
                <a16:creationId xmlns:a16="http://schemas.microsoft.com/office/drawing/2014/main" id="{E719CA67-74C4-40E8-8868-0E4A84B63A56}"/>
              </a:ext>
            </a:extLst>
          </p:cNvPr>
          <p:cNvSpPr>
            <a:spLocks noGrp="1"/>
          </p:cNvSpPr>
          <p:nvPr>
            <p:ph type="ftr" sz="quarter" idx="11"/>
          </p:nvPr>
        </p:nvSpPr>
        <p:spPr/>
        <p:txBody>
          <a:bodyPr/>
          <a:lstStyle/>
          <a:p>
            <a:endParaRPr lang="ru-BY"/>
          </a:p>
        </p:txBody>
      </p:sp>
      <p:sp>
        <p:nvSpPr>
          <p:cNvPr id="9" name="Номер слайда 8">
            <a:extLst>
              <a:ext uri="{FF2B5EF4-FFF2-40B4-BE49-F238E27FC236}">
                <a16:creationId xmlns:a16="http://schemas.microsoft.com/office/drawing/2014/main" id="{7B9A6650-8151-480C-8690-EBEA1E75C745}"/>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1263658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4CA01A-C094-4DB9-80C5-57321C1ECF54}"/>
              </a:ext>
            </a:extLst>
          </p:cNvPr>
          <p:cNvSpPr>
            <a:spLocks noGrp="1"/>
          </p:cNvSpPr>
          <p:nvPr>
            <p:ph type="title"/>
          </p:nvPr>
        </p:nvSpPr>
        <p:spPr/>
        <p:txBody>
          <a:bodyPr/>
          <a:lstStyle/>
          <a:p>
            <a:r>
              <a:rPr lang="ru-RU"/>
              <a:t>Образец заголовка</a:t>
            </a:r>
            <a:endParaRPr lang="ru-BY"/>
          </a:p>
        </p:txBody>
      </p:sp>
      <p:sp>
        <p:nvSpPr>
          <p:cNvPr id="3" name="Дата 2">
            <a:extLst>
              <a:ext uri="{FF2B5EF4-FFF2-40B4-BE49-F238E27FC236}">
                <a16:creationId xmlns:a16="http://schemas.microsoft.com/office/drawing/2014/main" id="{79243B8C-B1E1-4854-9971-B46CE13A1556}"/>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4" name="Нижний колонтитул 3">
            <a:extLst>
              <a:ext uri="{FF2B5EF4-FFF2-40B4-BE49-F238E27FC236}">
                <a16:creationId xmlns:a16="http://schemas.microsoft.com/office/drawing/2014/main" id="{15DC0ACA-657B-4896-A670-14EFA1689651}"/>
              </a:ext>
            </a:extLst>
          </p:cNvPr>
          <p:cNvSpPr>
            <a:spLocks noGrp="1"/>
          </p:cNvSpPr>
          <p:nvPr>
            <p:ph type="ftr" sz="quarter" idx="11"/>
          </p:nvPr>
        </p:nvSpPr>
        <p:spPr/>
        <p:txBody>
          <a:bodyPr/>
          <a:lstStyle/>
          <a:p>
            <a:endParaRPr lang="ru-BY"/>
          </a:p>
        </p:txBody>
      </p:sp>
      <p:sp>
        <p:nvSpPr>
          <p:cNvPr id="5" name="Номер слайда 4">
            <a:extLst>
              <a:ext uri="{FF2B5EF4-FFF2-40B4-BE49-F238E27FC236}">
                <a16:creationId xmlns:a16="http://schemas.microsoft.com/office/drawing/2014/main" id="{AA68C425-3225-46A4-8DAB-045B5D088ECF}"/>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293793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D9712D1-F0F7-45CB-89CF-DD75D968A5E7}"/>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3" name="Нижний колонтитул 2">
            <a:extLst>
              <a:ext uri="{FF2B5EF4-FFF2-40B4-BE49-F238E27FC236}">
                <a16:creationId xmlns:a16="http://schemas.microsoft.com/office/drawing/2014/main" id="{45D87D4E-F245-4682-9B7A-419B5491C129}"/>
              </a:ext>
            </a:extLst>
          </p:cNvPr>
          <p:cNvSpPr>
            <a:spLocks noGrp="1"/>
          </p:cNvSpPr>
          <p:nvPr>
            <p:ph type="ftr" sz="quarter" idx="11"/>
          </p:nvPr>
        </p:nvSpPr>
        <p:spPr/>
        <p:txBody>
          <a:bodyPr/>
          <a:lstStyle/>
          <a:p>
            <a:endParaRPr lang="ru-BY"/>
          </a:p>
        </p:txBody>
      </p:sp>
      <p:sp>
        <p:nvSpPr>
          <p:cNvPr id="4" name="Номер слайда 3">
            <a:extLst>
              <a:ext uri="{FF2B5EF4-FFF2-40B4-BE49-F238E27FC236}">
                <a16:creationId xmlns:a16="http://schemas.microsoft.com/office/drawing/2014/main" id="{92801549-A81E-4938-9E30-D7901302007E}"/>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70434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660455-070D-4185-BB39-045567E3F4A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BY"/>
          </a:p>
        </p:txBody>
      </p:sp>
      <p:sp>
        <p:nvSpPr>
          <p:cNvPr id="3" name="Объект 2">
            <a:extLst>
              <a:ext uri="{FF2B5EF4-FFF2-40B4-BE49-F238E27FC236}">
                <a16:creationId xmlns:a16="http://schemas.microsoft.com/office/drawing/2014/main" id="{45DE854F-7D20-4C6A-B254-C5D2CD4ACB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Текст 3">
            <a:extLst>
              <a:ext uri="{FF2B5EF4-FFF2-40B4-BE49-F238E27FC236}">
                <a16:creationId xmlns:a16="http://schemas.microsoft.com/office/drawing/2014/main" id="{A73E6FE0-E6A7-4693-916D-B075AD8D8D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2D7B147-2983-4CD5-A3E3-73DAFFF3AA9D}"/>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6" name="Нижний колонтитул 5">
            <a:extLst>
              <a:ext uri="{FF2B5EF4-FFF2-40B4-BE49-F238E27FC236}">
                <a16:creationId xmlns:a16="http://schemas.microsoft.com/office/drawing/2014/main" id="{9D773218-31B0-4952-ABAC-F8AC0B6A414B}"/>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id="{0FD3FA63-8E4A-45EB-B61D-725ABB1E15B4}"/>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4056111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A37BCB-B4DA-4C23-B35D-AF2C4D1DA3F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BY"/>
          </a:p>
        </p:txBody>
      </p:sp>
      <p:sp>
        <p:nvSpPr>
          <p:cNvPr id="3" name="Рисунок 2">
            <a:extLst>
              <a:ext uri="{FF2B5EF4-FFF2-40B4-BE49-F238E27FC236}">
                <a16:creationId xmlns:a16="http://schemas.microsoft.com/office/drawing/2014/main" id="{AF6EB591-2781-4412-82AF-050A762733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BY"/>
          </a:p>
        </p:txBody>
      </p:sp>
      <p:sp>
        <p:nvSpPr>
          <p:cNvPr id="4" name="Текст 3">
            <a:extLst>
              <a:ext uri="{FF2B5EF4-FFF2-40B4-BE49-F238E27FC236}">
                <a16:creationId xmlns:a16="http://schemas.microsoft.com/office/drawing/2014/main" id="{D7AC2BE9-BEC8-4C58-9769-B63C9021D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2087796-EAE7-4D42-A838-28CB1A0ED4CE}"/>
              </a:ext>
            </a:extLst>
          </p:cNvPr>
          <p:cNvSpPr>
            <a:spLocks noGrp="1"/>
          </p:cNvSpPr>
          <p:nvPr>
            <p:ph type="dt" sz="half" idx="10"/>
          </p:nvPr>
        </p:nvSpPr>
        <p:spPr/>
        <p:txBody>
          <a:bodyPr/>
          <a:lstStyle/>
          <a:p>
            <a:fld id="{D02BE6B4-23F3-4805-9160-8E7C9515DC95}" type="datetimeFigureOut">
              <a:rPr lang="ru-BY" smtClean="0"/>
              <a:t>12.12.2021</a:t>
            </a:fld>
            <a:endParaRPr lang="ru-BY"/>
          </a:p>
        </p:txBody>
      </p:sp>
      <p:sp>
        <p:nvSpPr>
          <p:cNvPr id="6" name="Нижний колонтитул 5">
            <a:extLst>
              <a:ext uri="{FF2B5EF4-FFF2-40B4-BE49-F238E27FC236}">
                <a16:creationId xmlns:a16="http://schemas.microsoft.com/office/drawing/2014/main" id="{C6C4F5C2-8C48-423F-A298-E3D6A83EF6FD}"/>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id="{4961184C-39DD-4AE9-81C9-EF8431523580}"/>
              </a:ext>
            </a:extLst>
          </p:cNvPr>
          <p:cNvSpPr>
            <a:spLocks noGrp="1"/>
          </p:cNvSpPr>
          <p:nvPr>
            <p:ph type="sldNum" sz="quarter" idx="12"/>
          </p:nvPr>
        </p:nvSpPr>
        <p:spPr/>
        <p:txBody>
          <a:bodyPr/>
          <a:lstStyle/>
          <a:p>
            <a:fld id="{B0DA4802-D042-406D-8698-5E42A54D3ECF}" type="slidenum">
              <a:rPr lang="ru-BY" smtClean="0"/>
              <a:t>‹#›</a:t>
            </a:fld>
            <a:endParaRPr lang="ru-BY"/>
          </a:p>
        </p:txBody>
      </p:sp>
    </p:spTree>
    <p:extLst>
      <p:ext uri="{BB962C8B-B14F-4D97-AF65-F5344CB8AC3E}">
        <p14:creationId xmlns:p14="http://schemas.microsoft.com/office/powerpoint/2010/main" val="188224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B9F846-616C-451C-945F-D2D9584AB5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BY"/>
          </a:p>
        </p:txBody>
      </p:sp>
      <p:sp>
        <p:nvSpPr>
          <p:cNvPr id="3" name="Текст 2">
            <a:extLst>
              <a:ext uri="{FF2B5EF4-FFF2-40B4-BE49-F238E27FC236}">
                <a16:creationId xmlns:a16="http://schemas.microsoft.com/office/drawing/2014/main" id="{83B7161F-A3CF-4CDE-B9C0-D33B0FCFEC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id="{6B05E141-D041-48C1-A5BD-C7D3FF5E28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BE6B4-23F3-4805-9160-8E7C9515DC95}" type="datetimeFigureOut">
              <a:rPr lang="ru-BY" smtClean="0"/>
              <a:t>12.12.2021</a:t>
            </a:fld>
            <a:endParaRPr lang="ru-BY"/>
          </a:p>
        </p:txBody>
      </p:sp>
      <p:sp>
        <p:nvSpPr>
          <p:cNvPr id="5" name="Нижний колонтитул 4">
            <a:extLst>
              <a:ext uri="{FF2B5EF4-FFF2-40B4-BE49-F238E27FC236}">
                <a16:creationId xmlns:a16="http://schemas.microsoft.com/office/drawing/2014/main" id="{95A486F5-3B19-45E8-9E41-0150A338DE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BY"/>
          </a:p>
        </p:txBody>
      </p:sp>
      <p:sp>
        <p:nvSpPr>
          <p:cNvPr id="6" name="Номер слайда 5">
            <a:extLst>
              <a:ext uri="{FF2B5EF4-FFF2-40B4-BE49-F238E27FC236}">
                <a16:creationId xmlns:a16="http://schemas.microsoft.com/office/drawing/2014/main" id="{54AECEC2-7C79-408D-81B9-6255CF1490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A4802-D042-406D-8698-5E42A54D3ECF}" type="slidenum">
              <a:rPr lang="ru-BY" smtClean="0"/>
              <a:t>‹#›</a:t>
            </a:fld>
            <a:endParaRPr lang="ru-BY"/>
          </a:p>
        </p:txBody>
      </p:sp>
    </p:spTree>
    <p:extLst>
      <p:ext uri="{BB962C8B-B14F-4D97-AF65-F5344CB8AC3E}">
        <p14:creationId xmlns:p14="http://schemas.microsoft.com/office/powerpoint/2010/main" val="46261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B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12/12/2021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91987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9.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49986E-3CB0-4A14-8DEE-DB63E0E4543D}"/>
              </a:ext>
            </a:extLst>
          </p:cNvPr>
          <p:cNvSpPr>
            <a:spLocks noGrp="1"/>
          </p:cNvSpPr>
          <p:nvPr>
            <p:ph type="ctrTitle"/>
          </p:nvPr>
        </p:nvSpPr>
        <p:spPr>
          <a:xfrm>
            <a:off x="1161863" y="302720"/>
            <a:ext cx="9411071" cy="2026512"/>
          </a:xfrm>
        </p:spPr>
        <p:txBody>
          <a:bodyPr>
            <a:normAutofit/>
          </a:bodyPr>
          <a:lstStyle/>
          <a:p>
            <a:r>
              <a:rPr lang="en-US" b="1" dirty="0">
                <a:solidFill>
                  <a:srgbClr val="00B050"/>
                </a:solidFill>
                <a:latin typeface="Arial" panose="020B0604020202020204" pitchFamily="34" charset="0"/>
                <a:cs typeface="Arial" panose="020B0604020202020204" pitchFamily="34" charset="0"/>
              </a:rPr>
              <a:t>Basic concepts of physical education</a:t>
            </a:r>
            <a:endParaRPr lang="ru-BY" b="1" dirty="0">
              <a:solidFill>
                <a:srgbClr val="00B050"/>
              </a:solidFill>
              <a:latin typeface="Arial" panose="020B0604020202020204" pitchFamily="34" charset="0"/>
              <a:cs typeface="Arial" panose="020B0604020202020204" pitchFamily="34" charset="0"/>
            </a:endParaRPr>
          </a:p>
        </p:txBody>
      </p:sp>
      <p:pic>
        <p:nvPicPr>
          <p:cNvPr id="1026" name="Picture 2" descr="CONCEPT OF PHYSICAL EDUCATION - YouTube">
            <a:extLst>
              <a:ext uri="{FF2B5EF4-FFF2-40B4-BE49-F238E27FC236}">
                <a16:creationId xmlns:a16="http://schemas.microsoft.com/office/drawing/2014/main" id="{B1E9DEDB-1A45-409F-B37C-08FDCFB076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3300" y="2639950"/>
            <a:ext cx="6408199" cy="3604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787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D1AAF5-B5A9-4390-9427-FDBB94A69BDF}"/>
              </a:ext>
            </a:extLst>
          </p:cNvPr>
          <p:cNvSpPr>
            <a:spLocks noGrp="1"/>
          </p:cNvSpPr>
          <p:nvPr>
            <p:ph idx="1"/>
          </p:nvPr>
        </p:nvSpPr>
        <p:spPr>
          <a:xfrm>
            <a:off x="551857" y="408771"/>
            <a:ext cx="11088285" cy="6040458"/>
          </a:xfrm>
        </p:spPr>
        <p:txBody>
          <a:bodyPr>
            <a:normAutofit/>
          </a:bodyPr>
          <a:lstStyle/>
          <a:p>
            <a:pPr marL="0" indent="0">
              <a:buNone/>
            </a:pPr>
            <a:r>
              <a:rPr lang="en-US" b="1" dirty="0"/>
              <a:t>In the classification of B. Krum</a:t>
            </a:r>
            <a:r>
              <a:rPr lang="en-US" dirty="0"/>
              <a:t>, the concepts are divided </a:t>
            </a:r>
            <a:r>
              <a:rPr lang="en-US" u="sng" dirty="0"/>
              <a:t>according to the purpose of training:</a:t>
            </a:r>
            <a:r>
              <a:rPr lang="en-US" dirty="0"/>
              <a:t>
1."The concept of biologically oriented physical (bodily) training", that is, physical fitness;
2. "Pedagogical concept of education through movement", that is, </a:t>
            </a:r>
            <a:r>
              <a:rPr lang="en-US" u="sng" dirty="0"/>
              <a:t>using movement as a tool for personal development </a:t>
            </a:r>
            <a:r>
              <a:rPr lang="en-US" dirty="0"/>
              <a:t>on the basis of knowledge in the field of medicine, biology, psychology;
3. "Personality-oriented (personalist) concept of learning motor activity", which </a:t>
            </a:r>
            <a:r>
              <a:rPr lang="en-US" u="sng" dirty="0"/>
              <a:t>aims at motor education;</a:t>
            </a:r>
            <a:r>
              <a:rPr lang="en-US" dirty="0"/>
              <a:t>
4. "Conformist concept of the use of sport as a tool for the socialization of the individual";
5. "Critical-constructivist concept of socialization through motor activity" </a:t>
            </a:r>
            <a:endParaRPr lang="ru-RU" dirty="0"/>
          </a:p>
          <a:p>
            <a:pPr marL="0" indent="0">
              <a:buNone/>
            </a:pPr>
            <a:r>
              <a:rPr lang="zh-Hant" altLang="en-US" dirty="0"/>
              <a:t>在</a:t>
            </a:r>
            <a:r>
              <a:rPr lang="en-US" altLang="zh-Hant" dirty="0"/>
              <a:t>B.</a:t>
            </a:r>
            <a:r>
              <a:rPr lang="zh-Hant" altLang="en-US" dirty="0"/>
              <a:t>克魯姆的分類中，根據培訓的目的劃分概念： </a:t>
            </a:r>
            <a:endParaRPr lang="ru-RU" altLang="zh-Hant" dirty="0"/>
          </a:p>
          <a:p>
            <a:pPr marL="0" indent="0">
              <a:buNone/>
            </a:pPr>
            <a:r>
              <a:rPr lang="en-US" altLang="zh-Hant" dirty="0"/>
              <a:t>1."</a:t>
            </a:r>
            <a:r>
              <a:rPr lang="zh-Hant" altLang="en-US" dirty="0"/>
              <a:t>以生物為導向的身體（身體）訓練的概念</a:t>
            </a:r>
            <a:r>
              <a:rPr lang="en-US" altLang="zh-Hant" dirty="0"/>
              <a:t>"</a:t>
            </a:r>
            <a:r>
              <a:rPr lang="zh-Hant" altLang="en-US" dirty="0"/>
              <a:t>，即體能： </a:t>
            </a:r>
            <a:endParaRPr lang="ru-RU" altLang="zh-Hant" dirty="0"/>
          </a:p>
          <a:p>
            <a:pPr marL="0" indent="0">
              <a:buNone/>
            </a:pPr>
            <a:r>
              <a:rPr lang="en-US" altLang="zh-Hant" dirty="0"/>
              <a:t>2. "</a:t>
            </a:r>
            <a:r>
              <a:rPr lang="zh-Hant" altLang="en-US" dirty="0"/>
              <a:t>通過運動進行教育的教學概念</a:t>
            </a:r>
            <a:r>
              <a:rPr lang="en-US" altLang="zh-Hant" dirty="0"/>
              <a:t>"</a:t>
            </a:r>
            <a:r>
              <a:rPr lang="zh-Hant" altLang="en-US" dirty="0"/>
              <a:t>，即在醫學、生物學、心理學領域知識的基礎上，利用運動作為個人發展的工具： </a:t>
            </a:r>
            <a:endParaRPr lang="ru-RU" altLang="zh-Hant" dirty="0"/>
          </a:p>
          <a:p>
            <a:pPr marL="0" indent="0">
              <a:buNone/>
            </a:pPr>
            <a:r>
              <a:rPr lang="en-US" altLang="zh-Hant" dirty="0"/>
              <a:t>3. </a:t>
            </a:r>
            <a:r>
              <a:rPr lang="zh-Hant" altLang="en-US" dirty="0"/>
              <a:t>以「人格為導向（個人主義）學習運動活動的概念」，其宗旨是運動教育： </a:t>
            </a:r>
            <a:endParaRPr lang="ru-RU" altLang="zh-Hant" dirty="0"/>
          </a:p>
          <a:p>
            <a:pPr marL="0" indent="0">
              <a:buNone/>
            </a:pPr>
            <a:r>
              <a:rPr lang="en-US" altLang="zh-Hant" dirty="0"/>
              <a:t>4. "</a:t>
            </a:r>
            <a:r>
              <a:rPr lang="zh-Hant" altLang="en-US" dirty="0"/>
              <a:t>將體育作為個人社會化工具的一致概念</a:t>
            </a:r>
            <a:r>
              <a:rPr lang="en-US" altLang="zh-Hant" dirty="0"/>
              <a:t>"</a:t>
            </a:r>
            <a:r>
              <a:rPr lang="zh-Hant" altLang="en-US" dirty="0"/>
              <a:t>： </a:t>
            </a:r>
            <a:r>
              <a:rPr lang="en-US" altLang="zh-Hant" dirty="0"/>
              <a:t>5. "</a:t>
            </a:r>
            <a:r>
              <a:rPr lang="zh-Hant" altLang="en-US" dirty="0"/>
              <a:t>通過運動活動進行社會化的關鍵建構主義概念</a:t>
            </a:r>
            <a:r>
              <a:rPr lang="en-US" altLang="zh-Hant" dirty="0"/>
              <a:t>" </a:t>
            </a:r>
          </a:p>
          <a:p>
            <a:pPr marL="0" indent="0">
              <a:buNone/>
            </a:pPr>
            <a:endParaRPr lang="ru-BY" dirty="0"/>
          </a:p>
        </p:txBody>
      </p:sp>
    </p:spTree>
    <p:extLst>
      <p:ext uri="{BB962C8B-B14F-4D97-AF65-F5344CB8AC3E}">
        <p14:creationId xmlns:p14="http://schemas.microsoft.com/office/powerpoint/2010/main" val="2091102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2FC69B0-F69E-48E6-A453-97238FA41581}"/>
              </a:ext>
            </a:extLst>
          </p:cNvPr>
          <p:cNvSpPr>
            <a:spLocks noGrp="1"/>
          </p:cNvSpPr>
          <p:nvPr>
            <p:ph idx="1"/>
          </p:nvPr>
        </p:nvSpPr>
        <p:spPr>
          <a:xfrm>
            <a:off x="494114" y="507096"/>
            <a:ext cx="11223753" cy="6063037"/>
          </a:xfrm>
        </p:spPr>
        <p:txBody>
          <a:bodyPr>
            <a:normAutofit fontScale="92500" lnSpcReduction="20000"/>
          </a:bodyPr>
          <a:lstStyle/>
          <a:p>
            <a:pPr marL="0" indent="0">
              <a:buNone/>
            </a:pPr>
            <a:r>
              <a:rPr lang="en-US" dirty="0"/>
              <a:t>As a typological classification of goals, E. </a:t>
            </a:r>
            <a:r>
              <a:rPr lang="en-US" dirty="0" err="1"/>
              <a:t>Meinberg</a:t>
            </a:r>
            <a:r>
              <a:rPr lang="en-US" dirty="0"/>
              <a:t> proposes the following division:
- training in interaction and rivalry:
- training of motor activity;
- training of competitive activities;
- learning self-expression through movement;
- training in theoretical knowledge and its application;
- formation of attitude to sports.</a:t>
            </a:r>
          </a:p>
          <a:p>
            <a:pPr marL="0" indent="0">
              <a:buNone/>
            </a:pPr>
            <a:r>
              <a:rPr lang="en-US" dirty="0"/>
              <a:t>There are critics of this approach who think that it’s difficult to achieve at least on</a:t>
            </a:r>
            <a:r>
              <a:rPr lang="ru-RU" dirty="0"/>
              <a:t>у </a:t>
            </a:r>
            <a:r>
              <a:rPr lang="en-US" dirty="0"/>
              <a:t>goal if you have many.
</a:t>
            </a:r>
            <a:r>
              <a:rPr lang="zh-Hant" altLang="en-US" dirty="0"/>
              <a:t>作為目標的類型分類，</a:t>
            </a:r>
            <a:r>
              <a:rPr lang="en-US" altLang="zh-Hant" dirty="0"/>
              <a:t>E. </a:t>
            </a:r>
            <a:r>
              <a:rPr lang="en-US" altLang="zh-Hant" dirty="0" err="1"/>
              <a:t>Meinberg</a:t>
            </a:r>
            <a:r>
              <a:rPr lang="en-US" altLang="zh-Hant" dirty="0"/>
              <a:t> </a:t>
            </a:r>
            <a:r>
              <a:rPr lang="zh-Hant" altLang="en-US" dirty="0"/>
              <a:t>提出了以下劃分： </a:t>
            </a:r>
            <a:endParaRPr lang="ru-RU" altLang="zh-Hant" dirty="0"/>
          </a:p>
          <a:p>
            <a:pPr>
              <a:buFontTx/>
              <a:buChar char="-"/>
            </a:pPr>
            <a:r>
              <a:rPr lang="zh-Hant" altLang="en-US" dirty="0"/>
              <a:t>互動和競爭培訓： </a:t>
            </a:r>
            <a:endParaRPr lang="ru-RU" altLang="zh-Hant" dirty="0"/>
          </a:p>
          <a:p>
            <a:pPr marL="0" indent="0">
              <a:buNone/>
            </a:pPr>
            <a:r>
              <a:rPr lang="en-US" altLang="zh-Hant" dirty="0"/>
              <a:t>- </a:t>
            </a:r>
            <a:r>
              <a:rPr lang="zh-Hant" altLang="en-US" dirty="0"/>
              <a:t>運動活動培訓</a:t>
            </a:r>
            <a:r>
              <a:rPr lang="en-US" altLang="zh-Hant" dirty="0"/>
              <a:t>; </a:t>
            </a:r>
            <a:endParaRPr lang="ru-RU" altLang="zh-Hant" dirty="0"/>
          </a:p>
          <a:p>
            <a:pPr marL="0" indent="0">
              <a:buNone/>
            </a:pPr>
            <a:r>
              <a:rPr lang="en-US" altLang="zh-Hant" dirty="0"/>
              <a:t>- </a:t>
            </a:r>
            <a:r>
              <a:rPr lang="zh-Hant" altLang="en-US" dirty="0"/>
              <a:t>培訓競爭活動</a:t>
            </a:r>
            <a:r>
              <a:rPr lang="en-US" altLang="zh-Hant" dirty="0"/>
              <a:t>; </a:t>
            </a:r>
            <a:endParaRPr lang="ru-RU" altLang="zh-Hant" dirty="0"/>
          </a:p>
          <a:p>
            <a:pPr marL="0" indent="0">
              <a:buNone/>
            </a:pPr>
            <a:r>
              <a:rPr lang="en-US" altLang="zh-Hant" dirty="0"/>
              <a:t>- </a:t>
            </a:r>
            <a:r>
              <a:rPr lang="zh-Hant" altLang="en-US" dirty="0"/>
              <a:t>通過運動學習自我表達</a:t>
            </a:r>
            <a:r>
              <a:rPr lang="en-US" altLang="zh-Hant" dirty="0"/>
              <a:t>; </a:t>
            </a:r>
            <a:endParaRPr lang="ru-RU" altLang="zh-Hant" dirty="0"/>
          </a:p>
          <a:p>
            <a:pPr marL="0" indent="0">
              <a:buNone/>
            </a:pPr>
            <a:r>
              <a:rPr lang="en-US" altLang="zh-Hant" dirty="0"/>
              <a:t>- </a:t>
            </a:r>
            <a:r>
              <a:rPr lang="zh-Hant" altLang="en-US" dirty="0"/>
              <a:t>理論知識及其應用培訓</a:t>
            </a:r>
            <a:r>
              <a:rPr lang="en-US" altLang="zh-Hant" dirty="0"/>
              <a:t>; </a:t>
            </a:r>
            <a:endParaRPr lang="ru-RU" altLang="zh-Hant" dirty="0"/>
          </a:p>
          <a:p>
            <a:pPr marL="0" indent="0">
              <a:buNone/>
            </a:pPr>
            <a:r>
              <a:rPr lang="en-US" altLang="zh-Hant" dirty="0"/>
              <a:t>- </a:t>
            </a:r>
            <a:r>
              <a:rPr lang="zh-Hant" altLang="en-US" dirty="0"/>
              <a:t>形成對體育的態度。 </a:t>
            </a:r>
            <a:endParaRPr lang="ru-RU" altLang="zh-Hant" dirty="0"/>
          </a:p>
          <a:p>
            <a:pPr>
              <a:buFontTx/>
              <a:buChar char="-"/>
            </a:pPr>
            <a:r>
              <a:rPr lang="zh-Hant" altLang="en-US" dirty="0"/>
              <a:t>有批評這種做法的人認為，如果你有很多，至少很難達到目標。 </a:t>
            </a:r>
          </a:p>
          <a:p>
            <a:pPr marL="0" indent="0">
              <a:buNone/>
            </a:pPr>
            <a:endParaRPr lang="ru-BY" dirty="0"/>
          </a:p>
        </p:txBody>
      </p:sp>
    </p:spTree>
    <p:extLst>
      <p:ext uri="{BB962C8B-B14F-4D97-AF65-F5344CB8AC3E}">
        <p14:creationId xmlns:p14="http://schemas.microsoft.com/office/powerpoint/2010/main" val="316850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5F959BC-8C61-4DBE-BB0A-4879F1B4E473}"/>
              </a:ext>
            </a:extLst>
          </p:cNvPr>
          <p:cNvSpPr>
            <a:spLocks noGrp="1"/>
          </p:cNvSpPr>
          <p:nvPr>
            <p:ph idx="1"/>
          </p:nvPr>
        </p:nvSpPr>
        <p:spPr>
          <a:xfrm>
            <a:off x="496039" y="1117392"/>
            <a:ext cx="11199920" cy="5285387"/>
          </a:xfrm>
        </p:spPr>
        <p:txBody>
          <a:bodyPr>
            <a:normAutofit fontScale="85000" lnSpcReduction="20000"/>
          </a:bodyPr>
          <a:lstStyle/>
          <a:p>
            <a:pPr marL="514350" indent="-514350">
              <a:buFont typeface="+mj-lt"/>
              <a:buAutoNum type="arabicPeriod"/>
            </a:pPr>
            <a:r>
              <a:rPr lang="en-US" sz="3000" dirty="0"/>
              <a:t>The concept of biologically oriented physical culture (body) training</a:t>
            </a:r>
          </a:p>
          <a:p>
            <a:pPr marL="0" indent="0">
              <a:buNone/>
            </a:pPr>
            <a:r>
              <a:rPr lang="zh-Hant" altLang="en-US" sz="3000" dirty="0"/>
              <a:t>以生物為導向的體育（身體）訓練的概念</a:t>
            </a:r>
            <a:r>
              <a:rPr lang="en-US" sz="3000" dirty="0"/>
              <a:t>
2.Pedagogical concept of education through movement</a:t>
            </a:r>
          </a:p>
          <a:p>
            <a:pPr marL="0" indent="0">
              <a:buNone/>
            </a:pPr>
            <a:r>
              <a:rPr lang="zh-Hant" altLang="en-US" sz="3000" dirty="0"/>
              <a:t>通過運動教育的教學理念</a:t>
            </a:r>
          </a:p>
          <a:p>
            <a:pPr marL="0" indent="0">
              <a:buNone/>
            </a:pPr>
            <a:r>
              <a:rPr lang="en-US" sz="3000" dirty="0"/>
              <a:t>3. Sports and game system</a:t>
            </a:r>
            <a:r>
              <a:rPr lang="zh-Hant" altLang="en-US" sz="3000" dirty="0"/>
              <a:t>體育和遊戲系統 </a:t>
            </a:r>
          </a:p>
          <a:p>
            <a:pPr marL="0" indent="0">
              <a:buNone/>
            </a:pPr>
            <a:r>
              <a:rPr lang="en-US" sz="3000" dirty="0"/>
              <a:t>4. French gymnastic system</a:t>
            </a:r>
            <a:r>
              <a:rPr lang="zh-Hant" altLang="en-US" sz="3000" dirty="0"/>
              <a:t>法國體操系統</a:t>
            </a:r>
            <a:r>
              <a:rPr lang="en-US" sz="3000" dirty="0"/>
              <a:t>
5. Personality-oriented (personalist) concept of learning motor activity</a:t>
            </a:r>
          </a:p>
          <a:p>
            <a:pPr marL="0" indent="0">
              <a:buNone/>
            </a:pPr>
            <a:r>
              <a:rPr lang="zh-Hant" altLang="en-US" sz="3000" dirty="0"/>
              <a:t>以個人為導向（個人化）運動訓練理念 </a:t>
            </a:r>
          </a:p>
          <a:p>
            <a:pPr marL="0" indent="0">
              <a:buNone/>
            </a:pPr>
            <a:r>
              <a:rPr lang="en-US" sz="3000" dirty="0"/>
              <a:t>6. The concept of bodily experience</a:t>
            </a:r>
            <a:r>
              <a:rPr lang="zh-Hant" altLang="en-US" sz="3000" dirty="0"/>
              <a:t>身體體驗概念 </a:t>
            </a:r>
          </a:p>
          <a:p>
            <a:pPr marL="0" indent="0">
              <a:buNone/>
            </a:pPr>
            <a:r>
              <a:rPr lang="en-US" sz="3000" dirty="0"/>
              <a:t>7. Conformist concept of using sport for socialization</a:t>
            </a:r>
          </a:p>
          <a:p>
            <a:pPr marL="0" indent="0">
              <a:buNone/>
            </a:pPr>
            <a:r>
              <a:rPr lang="zh-Hant" altLang="en-US" sz="3000" dirty="0"/>
              <a:t>將體育用於社會化的順從主義概念 </a:t>
            </a:r>
          </a:p>
          <a:p>
            <a:pPr marL="0" indent="0">
              <a:buNone/>
            </a:pPr>
            <a:r>
              <a:rPr lang="en-US" sz="3000" dirty="0"/>
              <a:t>8. Critical-constructive concept of socialization through motor activity</a:t>
            </a:r>
          </a:p>
          <a:p>
            <a:pPr marL="0" indent="0">
              <a:buNone/>
            </a:pPr>
            <a:r>
              <a:rPr lang="zh-Hant" altLang="en-US" sz="3000" dirty="0"/>
              <a:t>通過運動活動實現社會化的關鍵建設性概念 </a:t>
            </a:r>
          </a:p>
          <a:p>
            <a:pPr marL="0" indent="0">
              <a:buNone/>
            </a:pPr>
            <a:endParaRPr lang="en-US" sz="2400" dirty="0"/>
          </a:p>
        </p:txBody>
      </p:sp>
      <p:sp>
        <p:nvSpPr>
          <p:cNvPr id="2" name="Прямоугольник 1">
            <a:extLst>
              <a:ext uri="{FF2B5EF4-FFF2-40B4-BE49-F238E27FC236}">
                <a16:creationId xmlns:a16="http://schemas.microsoft.com/office/drawing/2014/main" id="{3F42C064-1C5E-44AE-A01B-A708CA9A6A6A}"/>
              </a:ext>
            </a:extLst>
          </p:cNvPr>
          <p:cNvSpPr/>
          <p:nvPr/>
        </p:nvSpPr>
        <p:spPr>
          <a:xfrm>
            <a:off x="496040" y="455221"/>
            <a:ext cx="11199919" cy="800219"/>
          </a:xfrm>
          <a:prstGeom prst="rect">
            <a:avLst/>
          </a:prstGeom>
        </p:spPr>
        <p:txBody>
          <a:bodyPr wrap="square">
            <a:spAutoFit/>
          </a:bodyPr>
          <a:lstStyle/>
          <a:p>
            <a:r>
              <a:rPr lang="en-US" sz="2800" b="1" dirty="0">
                <a:solidFill>
                  <a:srgbClr val="0070C0"/>
                </a:solidFill>
              </a:rPr>
              <a:t>Typology of the basic concepts of physical education</a:t>
            </a:r>
            <a:r>
              <a:rPr lang="ru-RU" b="1" dirty="0"/>
              <a:t>  </a:t>
            </a:r>
            <a:r>
              <a:rPr lang="zh-Hans" altLang="en-US" sz="2000" dirty="0"/>
              <a:t>体育基本概念的类型学</a:t>
            </a:r>
            <a:br>
              <a:rPr lang="zh-Hans" altLang="en-US" dirty="0"/>
            </a:br>
            <a:endParaRPr lang="ru-BY" dirty="0"/>
          </a:p>
        </p:txBody>
      </p:sp>
    </p:spTree>
    <p:extLst>
      <p:ext uri="{BB962C8B-B14F-4D97-AF65-F5344CB8AC3E}">
        <p14:creationId xmlns:p14="http://schemas.microsoft.com/office/powerpoint/2010/main" val="281418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AD612DD-0AC3-4074-AFF6-F42B1AAD2BED}"/>
              </a:ext>
            </a:extLst>
          </p:cNvPr>
          <p:cNvSpPr>
            <a:spLocks noGrp="1"/>
          </p:cNvSpPr>
          <p:nvPr>
            <p:ph idx="1"/>
          </p:nvPr>
        </p:nvSpPr>
        <p:spPr>
          <a:xfrm>
            <a:off x="557213" y="739775"/>
            <a:ext cx="11358562" cy="4351338"/>
          </a:xfrm>
        </p:spPr>
        <p:txBody>
          <a:bodyPr>
            <a:normAutofit lnSpcReduction="10000"/>
          </a:bodyPr>
          <a:lstStyle/>
          <a:p>
            <a:pPr marL="0" indent="0">
              <a:buNone/>
            </a:pPr>
            <a:r>
              <a:rPr lang="en-US" sz="3200" dirty="0"/>
              <a:t>9. </a:t>
            </a:r>
            <a:r>
              <a:rPr lang="en-US" sz="3200" i="1" dirty="0"/>
              <a:t>The concept of "</a:t>
            </a:r>
            <a:r>
              <a:rPr lang="en-US" sz="3200" i="1" dirty="0" err="1"/>
              <a:t>depedagogization</a:t>
            </a:r>
            <a:r>
              <a:rPr lang="en-US" sz="3200" i="1" dirty="0"/>
              <a:t>“   </a:t>
            </a:r>
            <a:r>
              <a:rPr lang="en-US" altLang="zh-Hant" sz="3200" dirty="0"/>
              <a:t>"</a:t>
            </a:r>
            <a:r>
              <a:rPr lang="zh-Hant" altLang="en-US" sz="3200" dirty="0"/>
              <a:t>去消除化</a:t>
            </a:r>
            <a:r>
              <a:rPr lang="en-US" altLang="zh-Hant" sz="3200" dirty="0"/>
              <a:t>"</a:t>
            </a:r>
            <a:r>
              <a:rPr lang="zh-Hant" altLang="en-US" sz="3200" dirty="0"/>
              <a:t>的概念 </a:t>
            </a:r>
            <a:r>
              <a:rPr lang="en-US" sz="3200" dirty="0"/>
              <a:t>
10. </a:t>
            </a:r>
            <a:r>
              <a:rPr lang="en-US" sz="3200" i="1" dirty="0"/>
              <a:t>The concept of rational gymnastics      </a:t>
            </a:r>
            <a:r>
              <a:rPr lang="zh-Hant" altLang="en-US" sz="3200" dirty="0"/>
              <a:t>理性體操的概念</a:t>
            </a:r>
            <a:r>
              <a:rPr lang="en-US" sz="3200" dirty="0"/>
              <a:t>
11. </a:t>
            </a:r>
            <a:r>
              <a:rPr lang="en-US" sz="3200" i="1" dirty="0"/>
              <a:t>The concept of improving physical qualities</a:t>
            </a:r>
            <a:r>
              <a:rPr lang="en-US" sz="3200" dirty="0"/>
              <a:t>   </a:t>
            </a:r>
          </a:p>
          <a:p>
            <a:pPr marL="0" indent="0">
              <a:buNone/>
            </a:pPr>
            <a:r>
              <a:rPr lang="zh-Hant" altLang="en-US" sz="3200" dirty="0"/>
              <a:t>提高身體素質的概念</a:t>
            </a:r>
            <a:endParaRPr lang="en-US" altLang="zh-Hant" sz="3200" dirty="0"/>
          </a:p>
          <a:p>
            <a:pPr marL="0" indent="0">
              <a:buNone/>
            </a:pPr>
            <a:r>
              <a:rPr lang="en-US" sz="3200" dirty="0"/>
              <a:t>12. </a:t>
            </a:r>
            <a:r>
              <a:rPr lang="en-US" sz="3200" i="1" dirty="0"/>
              <a:t>The concept of health formation    </a:t>
            </a:r>
            <a:r>
              <a:rPr lang="zh-Hant" altLang="en-US" sz="3200" dirty="0"/>
              <a:t>提高身體素質的概念</a:t>
            </a:r>
            <a:r>
              <a:rPr lang="en-US" sz="3200" dirty="0"/>
              <a:t>
13. </a:t>
            </a:r>
            <a:r>
              <a:rPr lang="en-US" sz="3200" i="1" dirty="0"/>
              <a:t>The concept of "motor education“   </a:t>
            </a:r>
            <a:r>
              <a:rPr lang="zh-Hant" altLang="en-US" sz="3200" dirty="0"/>
              <a:t>健康形成概念</a:t>
            </a:r>
            <a:r>
              <a:rPr lang="en-US" sz="3200" dirty="0"/>
              <a:t>
14. </a:t>
            </a:r>
            <a:r>
              <a:rPr lang="en-US" sz="3200" i="1" dirty="0"/>
              <a:t>The concept of sported parenting </a:t>
            </a:r>
            <a:r>
              <a:rPr lang="en-US" altLang="zh-Hant" sz="3200" i="1" dirty="0"/>
              <a:t>“   </a:t>
            </a:r>
            <a:r>
              <a:rPr lang="zh-Hant" altLang="en-US" sz="3200" dirty="0"/>
              <a:t>運動教育</a:t>
            </a:r>
            <a:r>
              <a:rPr lang="en-US" altLang="zh-Hant" sz="3200" dirty="0"/>
              <a:t>"</a:t>
            </a:r>
            <a:r>
              <a:rPr lang="zh-Hant" altLang="en-US" sz="3200" dirty="0"/>
              <a:t>的概念</a:t>
            </a:r>
            <a:r>
              <a:rPr lang="en-US" sz="3200" dirty="0"/>
              <a:t>
15</a:t>
            </a:r>
            <a:r>
              <a:rPr lang="en-US" sz="3200" i="1" dirty="0"/>
              <a:t>. Common European Concept     </a:t>
            </a:r>
            <a:r>
              <a:rPr lang="zh-Hant" altLang="en-US" sz="3200" dirty="0"/>
              <a:t>體育教育的概念 </a:t>
            </a:r>
            <a:endParaRPr lang="ru-BY" sz="3200" dirty="0"/>
          </a:p>
        </p:txBody>
      </p:sp>
    </p:spTree>
    <p:extLst>
      <p:ext uri="{BB962C8B-B14F-4D97-AF65-F5344CB8AC3E}">
        <p14:creationId xmlns:p14="http://schemas.microsoft.com/office/powerpoint/2010/main" val="3317391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4A0FD3E-F4F3-47D3-9B3B-AC36F99A1C80}"/>
              </a:ext>
            </a:extLst>
          </p:cNvPr>
          <p:cNvSpPr>
            <a:spLocks noGrp="1"/>
          </p:cNvSpPr>
          <p:nvPr>
            <p:ph idx="1"/>
          </p:nvPr>
        </p:nvSpPr>
        <p:spPr>
          <a:xfrm>
            <a:off x="838200" y="582613"/>
            <a:ext cx="10515600" cy="5966468"/>
          </a:xfrm>
        </p:spPr>
        <p:txBody>
          <a:bodyPr>
            <a:normAutofit fontScale="92500" lnSpcReduction="10000"/>
          </a:bodyPr>
          <a:lstStyle/>
          <a:p>
            <a:pPr marL="0" indent="0">
              <a:buNone/>
            </a:pPr>
            <a:r>
              <a:rPr lang="ru-RU" dirty="0"/>
              <a:t>16. </a:t>
            </a:r>
            <a:r>
              <a:rPr lang="en-US" i="1" dirty="0"/>
              <a:t>The concept of "Healthy children in healthy communities”</a:t>
            </a:r>
            <a:endParaRPr lang="ru-RU" i="1" dirty="0"/>
          </a:p>
          <a:p>
            <a:pPr marL="514350" indent="-514350">
              <a:buFont typeface="+mj-lt"/>
              <a:buAutoNum type="arabicPeriod" startAt="17"/>
            </a:pPr>
            <a:r>
              <a:rPr lang="en-US" i="1" dirty="0"/>
              <a:t>The concept of education in the field of physical culture</a:t>
            </a:r>
            <a:r>
              <a:rPr lang="en-US" dirty="0"/>
              <a:t>
</a:t>
            </a:r>
            <a:r>
              <a:rPr lang="en-US" i="1" dirty="0"/>
              <a:t>The concept of </a:t>
            </a:r>
            <a:r>
              <a:rPr lang="en-US" i="1" dirty="0" err="1"/>
              <a:t>sportsification</a:t>
            </a:r>
            <a:r>
              <a:rPr lang="en-US" i="1" dirty="0"/>
              <a:t> of physical education</a:t>
            </a:r>
            <a:r>
              <a:rPr lang="en-US" dirty="0"/>
              <a:t>
</a:t>
            </a:r>
            <a:r>
              <a:rPr lang="en-US" i="1" dirty="0"/>
              <a:t>The concept of substantive and procedural support for the modernization of general education</a:t>
            </a:r>
            <a:r>
              <a:rPr lang="en-US" dirty="0"/>
              <a:t>
</a:t>
            </a:r>
            <a:r>
              <a:rPr lang="en-US" i="1" dirty="0"/>
              <a:t>A comprehensive concept of physical education</a:t>
            </a:r>
            <a:r>
              <a:rPr lang="en-US" dirty="0"/>
              <a:t>
</a:t>
            </a:r>
            <a:r>
              <a:rPr lang="en-US" i="1" dirty="0"/>
              <a:t>The concept of a complex theory of physical education</a:t>
            </a:r>
          </a:p>
          <a:p>
            <a:pPr marL="514350" indent="-514350">
              <a:buFont typeface="+mj-lt"/>
              <a:buAutoNum type="arabicPeriod" startAt="17"/>
            </a:pPr>
            <a:endParaRPr lang="en-US" i="1" dirty="0"/>
          </a:p>
          <a:p>
            <a:pPr marL="0" indent="0">
              <a:buNone/>
            </a:pPr>
            <a:r>
              <a:rPr lang="en-US" sz="2600" dirty="0"/>
              <a:t>16.</a:t>
            </a:r>
            <a:r>
              <a:rPr lang="zh-Hant" altLang="en-US" sz="2600" dirty="0"/>
              <a:t>健康社區中的健康兒童「理念」。</a:t>
            </a:r>
          </a:p>
          <a:p>
            <a:pPr marL="0" indent="0">
              <a:buNone/>
            </a:pPr>
            <a:r>
              <a:rPr lang="en-US" altLang="zh-Hant" sz="2600" dirty="0"/>
              <a:t>17.</a:t>
            </a:r>
            <a:r>
              <a:rPr lang="zh-Hant" altLang="en-US" sz="2600" dirty="0"/>
              <a:t>體育教育理念 </a:t>
            </a:r>
            <a:endParaRPr lang="en-US" altLang="zh-Hant" sz="2600" dirty="0"/>
          </a:p>
          <a:p>
            <a:pPr marL="0" indent="0">
              <a:buNone/>
            </a:pPr>
            <a:r>
              <a:rPr lang="en-US" altLang="zh-Hant" sz="2600" dirty="0"/>
              <a:t>18.</a:t>
            </a:r>
            <a:r>
              <a:rPr lang="zh-Hant" altLang="en-US" sz="2600" dirty="0"/>
              <a:t>體育運動的概念 </a:t>
            </a:r>
            <a:endParaRPr lang="en-US" altLang="zh-Hant" sz="2600" dirty="0"/>
          </a:p>
          <a:p>
            <a:pPr marL="0" indent="0">
              <a:buNone/>
            </a:pPr>
            <a:r>
              <a:rPr lang="en-US" altLang="zh-Hant" sz="2600" dirty="0"/>
              <a:t>19.</a:t>
            </a:r>
            <a:r>
              <a:rPr lang="zh-Hant" altLang="en-US" sz="2600" dirty="0"/>
              <a:t>普通教育現代化的有內涵和程式化的概念</a:t>
            </a:r>
            <a:endParaRPr lang="en-US" altLang="zh-Hant" sz="2600" dirty="0"/>
          </a:p>
          <a:p>
            <a:pPr marL="0" indent="0">
              <a:buNone/>
            </a:pPr>
            <a:r>
              <a:rPr lang="en-US" altLang="zh-Hant" sz="2600" dirty="0"/>
              <a:t>20.</a:t>
            </a:r>
            <a:r>
              <a:rPr lang="zh-Hant" altLang="en-US" sz="2600" dirty="0"/>
              <a:t>綜合體育概念 </a:t>
            </a:r>
          </a:p>
          <a:p>
            <a:pPr marL="0" indent="0">
              <a:buNone/>
            </a:pPr>
            <a:r>
              <a:rPr lang="en-US" altLang="zh-Hant" sz="2600" dirty="0"/>
              <a:t>21.</a:t>
            </a:r>
            <a:r>
              <a:rPr lang="zh-Hant" altLang="en-US" sz="2600" dirty="0"/>
              <a:t>綜合體育理論概念</a:t>
            </a:r>
            <a:endParaRPr lang="ru-BY" sz="2600" dirty="0"/>
          </a:p>
        </p:txBody>
      </p:sp>
    </p:spTree>
    <p:extLst>
      <p:ext uri="{BB962C8B-B14F-4D97-AF65-F5344CB8AC3E}">
        <p14:creationId xmlns:p14="http://schemas.microsoft.com/office/powerpoint/2010/main" val="1027790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8C15CE9F-5C05-4F34-9AA7-DC0A6C01A25C}"/>
              </a:ext>
            </a:extLst>
          </p:cNvPr>
          <p:cNvGraphicFramePr>
            <a:graphicFrameLocks noGrp="1"/>
          </p:cNvGraphicFramePr>
          <p:nvPr>
            <p:extLst>
              <p:ext uri="{D42A27DB-BD31-4B8C-83A1-F6EECF244321}">
                <p14:modId xmlns:p14="http://schemas.microsoft.com/office/powerpoint/2010/main" val="846296087"/>
              </p:ext>
            </p:extLst>
          </p:nvPr>
        </p:nvGraphicFramePr>
        <p:xfrm>
          <a:off x="446314" y="180206"/>
          <a:ext cx="11255829" cy="6232715"/>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3763131901"/>
                    </a:ext>
                  </a:extLst>
                </a:gridCol>
                <a:gridCol w="8969829">
                  <a:extLst>
                    <a:ext uri="{9D8B030D-6E8A-4147-A177-3AD203B41FA5}">
                      <a16:colId xmlns:a16="http://schemas.microsoft.com/office/drawing/2014/main" val="3855786155"/>
                    </a:ext>
                  </a:extLst>
                </a:gridCol>
              </a:tblGrid>
              <a:tr h="722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effectLst/>
                          <a:latin typeface="Times New Roman" panose="02020603050405020304" pitchFamily="18" charset="0"/>
                          <a:ea typeface="Times New Roman" panose="02020603050405020304" pitchFamily="18" charset="0"/>
                        </a:rPr>
                        <a:t>Name</a:t>
                      </a:r>
                      <a:endParaRPr lang="ru-BY" sz="2000" dirty="0">
                        <a:solidFill>
                          <a:schemeClr val="tx1"/>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lt1"/>
                          </a:solidFill>
                          <a:effectLst/>
                          <a:latin typeface="+mn-lt"/>
                          <a:ea typeface="+mn-ea"/>
                          <a:cs typeface="+mn-cs"/>
                        </a:rPr>
                        <a:t>名字</a:t>
                      </a:r>
                      <a:endParaRPr lang="ru-BY" sz="2000" dirty="0">
                        <a:solidFill>
                          <a:schemeClr val="tx1"/>
                        </a:solidFill>
                      </a:endParaRPr>
                    </a:p>
                  </a:txBody>
                  <a:tcPr/>
                </a:tc>
                <a:tc>
                  <a:txBody>
                    <a:bodyPr/>
                    <a:lstStyle/>
                    <a:p>
                      <a:r>
                        <a:rPr lang="en-US" sz="2400" dirty="0">
                          <a:effectLst/>
                        </a:rPr>
                        <a:t>The concept of biologically oriented physical culture (body) training</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b="1" kern="1200" dirty="0">
                          <a:solidFill>
                            <a:schemeClr val="lt1"/>
                          </a:solidFill>
                          <a:effectLst/>
                          <a:latin typeface="+mn-lt"/>
                          <a:ea typeface="+mn-ea"/>
                          <a:cs typeface="+mn-cs"/>
                        </a:rPr>
                        <a:t>以生物為導向的體育（身體）訓練概念 </a:t>
                      </a:r>
                    </a:p>
                  </a:txBody>
                  <a:tcPr/>
                </a:tc>
                <a:extLst>
                  <a:ext uri="{0D108BD9-81ED-4DB2-BD59-A6C34878D82A}">
                    <a16:rowId xmlns:a16="http://schemas.microsoft.com/office/drawing/2014/main" val="1503506425"/>
                  </a:ext>
                </a:extLst>
              </a:tr>
              <a:tr h="1010901">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ru-BY" sz="2000" dirty="0">
                        <a:solidFill>
                          <a:schemeClr val="tx1"/>
                        </a:solidFill>
                      </a:endParaRPr>
                    </a:p>
                  </a:txBody>
                  <a:tcPr/>
                </a:tc>
                <a:tc>
                  <a:txBody>
                    <a:bodyPr/>
                    <a:lstStyle/>
                    <a:p>
                      <a:pPr indent="215900" algn="just">
                        <a:lnSpc>
                          <a:spcPct val="107000"/>
                        </a:lnSpc>
                        <a:spcBef>
                          <a:spcPts val="400"/>
                        </a:spcBef>
                        <a:spcAft>
                          <a:spcPts val="0"/>
                        </a:spcAft>
                      </a:pPr>
                      <a:r>
                        <a:rPr lang="en-US" sz="1800" dirty="0">
                          <a:effectLst/>
                        </a:rPr>
                        <a:t>Per Henrik Ling. Sweden  The first third of the XVIII century.</a:t>
                      </a:r>
                    </a:p>
                    <a:p>
                      <a:pPr indent="215900" algn="just">
                        <a:lnSpc>
                          <a:spcPct val="107000"/>
                        </a:lnSpc>
                        <a:spcBef>
                          <a:spcPts val="400"/>
                        </a:spcBef>
                        <a:spcAft>
                          <a:spcPts val="0"/>
                        </a:spcAft>
                      </a:pPr>
                      <a:r>
                        <a:rPr lang="zh-Hant" altLang="en-US" sz="1800" kern="1200" dirty="0">
                          <a:solidFill>
                            <a:schemeClr val="dk1"/>
                          </a:solidFill>
                          <a:effectLst/>
                          <a:latin typeface="+mn-lt"/>
                          <a:ea typeface="+mn-ea"/>
                          <a:cs typeface="+mn-cs"/>
                        </a:rPr>
                        <a:t>每亨利克</a:t>
                      </a:r>
                      <a:r>
                        <a:rPr lang="en-US" altLang="zh-Hant" sz="1800" kern="1200" dirty="0">
                          <a:solidFill>
                            <a:schemeClr val="dk1"/>
                          </a:solidFill>
                          <a:effectLst/>
                          <a:latin typeface="+mn-lt"/>
                          <a:ea typeface="+mn-ea"/>
                          <a:cs typeface="+mn-cs"/>
                        </a:rPr>
                        <a:t>·</a:t>
                      </a:r>
                      <a:r>
                        <a:rPr lang="zh-Hant" altLang="en-US" sz="1800" kern="1200" dirty="0">
                          <a:solidFill>
                            <a:schemeClr val="dk1"/>
                          </a:solidFill>
                          <a:effectLst/>
                          <a:latin typeface="+mn-lt"/>
                          <a:ea typeface="+mn-ea"/>
                          <a:cs typeface="+mn-cs"/>
                        </a:rPr>
                        <a:t>林 瑞典 十八世紀的前三分之一。</a:t>
                      </a:r>
                      <a:endParaRPr lang="ru-BY" dirty="0"/>
                    </a:p>
                  </a:txBody>
                  <a:tcPr/>
                </a:tc>
                <a:extLst>
                  <a:ext uri="{0D108BD9-81ED-4DB2-BD59-A6C34878D82A}">
                    <a16:rowId xmlns:a16="http://schemas.microsoft.com/office/drawing/2014/main" val="3654346828"/>
                  </a:ext>
                </a:extLst>
              </a:tr>
              <a:tr h="529113">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ru-BY" sz="2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Movement education</a:t>
                      </a:r>
                      <a:endParaRPr lang="ru-BY" sz="20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運動教育 </a:t>
                      </a:r>
                    </a:p>
                  </a:txBody>
                  <a:tcPr/>
                </a:tc>
                <a:extLst>
                  <a:ext uri="{0D108BD9-81ED-4DB2-BD59-A6C34878D82A}">
                    <a16:rowId xmlns:a16="http://schemas.microsoft.com/office/drawing/2014/main" val="131776239"/>
                  </a:ext>
                </a:extLst>
              </a:tr>
              <a:tr h="877627">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ru-BY" sz="2000" dirty="0">
                        <a:solidFill>
                          <a:schemeClr val="tx1"/>
                        </a:solidFill>
                      </a:endParaRPr>
                    </a:p>
                  </a:txBody>
                  <a:tcPr/>
                </a:tc>
                <a:tc>
                  <a:txBody>
                    <a:bodyPr/>
                    <a:lstStyle/>
                    <a:p>
                      <a:r>
                        <a:rPr lang="en-US" sz="1800" dirty="0">
                          <a:effectLst/>
                        </a:rPr>
                        <a:t>The use of bodily (physical) exercises for the biological adaptation of organs and systems of the body to the external environment</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使用身體（物理）練習使身體器官和系統與外部環境進行生物適應 </a:t>
                      </a:r>
                    </a:p>
                  </a:txBody>
                  <a:tcPr/>
                </a:tc>
                <a:extLst>
                  <a:ext uri="{0D108BD9-81ED-4DB2-BD59-A6C34878D82A}">
                    <a16:rowId xmlns:a16="http://schemas.microsoft.com/office/drawing/2014/main" val="1112852836"/>
                  </a:ext>
                </a:extLst>
              </a:tr>
              <a:tr h="705713">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ru-BY" sz="2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Development of coordination abilities and physical qualities: strength, speed, endurance.</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協調能力和身體素質的發展：力量、速度、耐力</a:t>
                      </a:r>
                      <a:endParaRPr lang="ru-BY" sz="20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088944803"/>
                  </a:ext>
                </a:extLst>
              </a:tr>
              <a:tr h="1010901">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tc>
                <a:tc>
                  <a:txBody>
                    <a:bodyPr/>
                    <a:lstStyle/>
                    <a:p>
                      <a:r>
                        <a:rPr lang="en-US" sz="1800" dirty="0">
                          <a:effectLst/>
                        </a:rPr>
                        <a:t>Swedish gymnastics (pedagogical, medical, military and aesthetic)</a:t>
                      </a:r>
                    </a:p>
                    <a:p>
                      <a:r>
                        <a:rPr lang="zh-Hant" altLang="en-US" sz="1800" kern="1200" dirty="0">
                          <a:solidFill>
                            <a:schemeClr val="dk1"/>
                          </a:solidFill>
                          <a:effectLst/>
                          <a:latin typeface="+mn-lt"/>
                          <a:ea typeface="+mn-ea"/>
                          <a:cs typeface="+mn-cs"/>
                        </a:rPr>
                        <a:t>瑞典體操（教學、醫療、軍事和美學）</a:t>
                      </a:r>
                      <a:endParaRPr lang="ru-BY" dirty="0"/>
                    </a:p>
                  </a:txBody>
                  <a:tcPr/>
                </a:tc>
                <a:extLst>
                  <a:ext uri="{0D108BD9-81ED-4DB2-BD59-A6C34878D82A}">
                    <a16:rowId xmlns:a16="http://schemas.microsoft.com/office/drawing/2014/main" val="1200441986"/>
                  </a:ext>
                </a:extLst>
              </a:tr>
              <a:tr h="1010901">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A. X. Ling established the dependence of the form of movements on the anatomical structure of the body and on this basis classified gymnastic exercises.</a:t>
                      </a:r>
                      <a:endParaRPr lang="ru-BY" sz="20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Hant" sz="1800" kern="1200" dirty="0">
                          <a:solidFill>
                            <a:schemeClr val="dk1"/>
                          </a:solidFill>
                          <a:effectLst/>
                          <a:latin typeface="+mn-lt"/>
                          <a:ea typeface="+mn-ea"/>
                          <a:cs typeface="+mn-cs"/>
                        </a:rPr>
                        <a:t>A. X. Ling</a:t>
                      </a:r>
                      <a:r>
                        <a:rPr lang="zh-Hant" altLang="en-US" sz="1800" kern="1200" dirty="0">
                          <a:solidFill>
                            <a:schemeClr val="dk1"/>
                          </a:solidFill>
                          <a:effectLst/>
                          <a:latin typeface="+mn-lt"/>
                          <a:ea typeface="+mn-ea"/>
                          <a:cs typeface="+mn-cs"/>
                        </a:rPr>
                        <a:t>確立了運動形式對身體解剖結構的依賴性，並在此基礎上對體操練習進行了分類。 </a:t>
                      </a:r>
                    </a:p>
                  </a:txBody>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3026392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794A68-888A-41D5-8322-0821A60CC2D9}"/>
              </a:ext>
            </a:extLst>
          </p:cNvPr>
          <p:cNvSpPr>
            <a:spLocks noGrp="1"/>
          </p:cNvSpPr>
          <p:nvPr>
            <p:ph type="title"/>
          </p:nvPr>
        </p:nvSpPr>
        <p:spPr/>
        <p:txBody>
          <a:bodyPr/>
          <a:lstStyle/>
          <a:p>
            <a:endParaRPr lang="ru-BY"/>
          </a:p>
        </p:txBody>
      </p:sp>
      <p:sp>
        <p:nvSpPr>
          <p:cNvPr id="3" name="Объект 2">
            <a:extLst>
              <a:ext uri="{FF2B5EF4-FFF2-40B4-BE49-F238E27FC236}">
                <a16:creationId xmlns:a16="http://schemas.microsoft.com/office/drawing/2014/main" id="{10387DB1-562B-4DB0-B34C-5B2AE616B719}"/>
              </a:ext>
            </a:extLst>
          </p:cNvPr>
          <p:cNvSpPr>
            <a:spLocks noGrp="1"/>
          </p:cNvSpPr>
          <p:nvPr>
            <p:ph idx="1"/>
          </p:nvPr>
        </p:nvSpPr>
        <p:spPr/>
        <p:txBody>
          <a:bodyPr/>
          <a:lstStyle/>
          <a:p>
            <a:endParaRPr lang="ru-BY"/>
          </a:p>
        </p:txBody>
      </p:sp>
      <p:graphicFrame>
        <p:nvGraphicFramePr>
          <p:cNvPr id="4" name="Таблица 4">
            <a:extLst>
              <a:ext uri="{FF2B5EF4-FFF2-40B4-BE49-F238E27FC236}">
                <a16:creationId xmlns:a16="http://schemas.microsoft.com/office/drawing/2014/main" id="{2785FC1B-51B8-4068-BB49-A4E4A88F4325}"/>
              </a:ext>
            </a:extLst>
          </p:cNvPr>
          <p:cNvGraphicFramePr>
            <a:graphicFrameLocks noGrp="1"/>
          </p:cNvGraphicFramePr>
          <p:nvPr>
            <p:extLst>
              <p:ext uri="{D42A27DB-BD31-4B8C-83A1-F6EECF244321}">
                <p14:modId xmlns:p14="http://schemas.microsoft.com/office/powerpoint/2010/main" val="1639687213"/>
              </p:ext>
            </p:extLst>
          </p:nvPr>
        </p:nvGraphicFramePr>
        <p:xfrm>
          <a:off x="468085" y="217887"/>
          <a:ext cx="11255829" cy="647099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3763131901"/>
                    </a:ext>
                  </a:extLst>
                </a:gridCol>
                <a:gridCol w="8969829">
                  <a:extLst>
                    <a:ext uri="{9D8B030D-6E8A-4147-A177-3AD203B41FA5}">
                      <a16:colId xmlns:a16="http://schemas.microsoft.com/office/drawing/2014/main" val="3855786155"/>
                    </a:ext>
                  </a:extLst>
                </a:gridCol>
              </a:tblGrid>
              <a:tr h="58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effectLst/>
                          <a:latin typeface="Times New Roman" panose="02020603050405020304" pitchFamily="18" charset="0"/>
                          <a:ea typeface="Times New Roman" panose="02020603050405020304" pitchFamily="18" charset="0"/>
                        </a:rPr>
                        <a:t>Name</a:t>
                      </a:r>
                      <a:endParaRPr lang="ru-BY" sz="2000" dirty="0">
                        <a:solidFill>
                          <a:schemeClr val="tx1"/>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lt1"/>
                          </a:solidFill>
                          <a:effectLst/>
                          <a:latin typeface="+mn-lt"/>
                          <a:ea typeface="+mn-ea"/>
                          <a:cs typeface="+mn-cs"/>
                        </a:rPr>
                        <a:t>名字</a:t>
                      </a:r>
                      <a:endParaRPr lang="ru-BY" sz="2000" dirty="0">
                        <a:solidFill>
                          <a:schemeClr val="tx1"/>
                        </a:solidFill>
                      </a:endParaRPr>
                    </a:p>
                  </a:txBody>
                  <a:tcPr>
                    <a:solidFill>
                      <a:schemeClr val="accent6">
                        <a:lumMod val="60000"/>
                        <a:lumOff val="40000"/>
                      </a:schemeClr>
                    </a:solidFill>
                  </a:tcPr>
                </a:tc>
                <a:tc>
                  <a:txBody>
                    <a:bodyPr/>
                    <a:lstStyle/>
                    <a:p>
                      <a:pPr indent="215900">
                        <a:lnSpc>
                          <a:spcPct val="80000"/>
                        </a:lnSpc>
                        <a:spcAft>
                          <a:spcPts val="0"/>
                        </a:spcAft>
                      </a:pPr>
                      <a:r>
                        <a:rPr lang="en-US" sz="2400" dirty="0">
                          <a:solidFill>
                            <a:schemeClr val="accent6">
                              <a:lumMod val="50000"/>
                            </a:schemeClr>
                          </a:solidFill>
                          <a:effectLst/>
                        </a:rPr>
                        <a:t>Pedagogical concept of education through movement</a:t>
                      </a:r>
                      <a:endParaRPr lang="ru-RU" sz="2400" dirty="0">
                        <a:solidFill>
                          <a:schemeClr val="accent6">
                            <a:lumMod val="50000"/>
                          </a:schemeClr>
                        </a:solidFill>
                        <a:effectLst/>
                      </a:endParaRPr>
                    </a:p>
                    <a:p>
                      <a:pPr indent="215900">
                        <a:lnSpc>
                          <a:spcPct val="80000"/>
                        </a:lnSpc>
                        <a:spcAft>
                          <a:spcPts val="0"/>
                        </a:spcAft>
                      </a:pPr>
                      <a:r>
                        <a:rPr lang="zh-Hant" altLang="en-US" sz="1800" b="1" kern="1200" dirty="0">
                          <a:solidFill>
                            <a:schemeClr val="accent6">
                              <a:lumMod val="50000"/>
                            </a:schemeClr>
                          </a:solidFill>
                          <a:effectLst/>
                          <a:latin typeface="+mn-lt"/>
                          <a:ea typeface="+mn-ea"/>
                          <a:cs typeface="+mn-cs"/>
                        </a:rPr>
                        <a:t>通過運動教育的教學理念</a:t>
                      </a:r>
                    </a:p>
                  </a:txBody>
                  <a:tcPr>
                    <a:solidFill>
                      <a:schemeClr val="accent6">
                        <a:lumMod val="60000"/>
                        <a:lumOff val="40000"/>
                      </a:schemeClr>
                    </a:solidFill>
                  </a:tcPr>
                </a:tc>
                <a:extLst>
                  <a:ext uri="{0D108BD9-81ED-4DB2-BD59-A6C34878D82A}">
                    <a16:rowId xmlns:a16="http://schemas.microsoft.com/office/drawing/2014/main" val="1503506425"/>
                  </a:ext>
                </a:extLst>
              </a:tr>
              <a:tr h="1010901">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ru-BY" sz="2000" dirty="0">
                        <a:solidFill>
                          <a:schemeClr val="tx1"/>
                        </a:solidFill>
                      </a:endParaRP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107000"/>
                        </a:lnSpc>
                        <a:spcBef>
                          <a:spcPts val="400"/>
                        </a:spcBef>
                        <a:spcAft>
                          <a:spcPts val="0"/>
                        </a:spcAft>
                        <a:buClrTx/>
                        <a:buSzTx/>
                        <a:buFontTx/>
                        <a:buNone/>
                        <a:tabLst/>
                        <a:defRPr/>
                      </a:pPr>
                      <a:r>
                        <a:rPr lang="en-US" sz="1800" kern="1200" dirty="0">
                          <a:solidFill>
                            <a:schemeClr val="dk1"/>
                          </a:solidFill>
                          <a:effectLst/>
                          <a:latin typeface="+mn-lt"/>
                          <a:ea typeface="+mn-ea"/>
                          <a:cs typeface="+mn-cs"/>
                        </a:rPr>
                        <a:t>Guts-</a:t>
                      </a:r>
                      <a:r>
                        <a:rPr lang="en-US" sz="1800" kern="1200" dirty="0" err="1">
                          <a:solidFill>
                            <a:schemeClr val="dk1"/>
                          </a:solidFill>
                          <a:effectLst/>
                          <a:latin typeface="+mn-lt"/>
                          <a:ea typeface="+mn-ea"/>
                          <a:cs typeface="+mn-cs"/>
                        </a:rPr>
                        <a:t>Muts</a:t>
                      </a:r>
                      <a:r>
                        <a:rPr lang="en-US" sz="1800" kern="1200" dirty="0">
                          <a:solidFill>
                            <a:schemeClr val="dk1"/>
                          </a:solidFill>
                          <a:effectLst/>
                          <a:latin typeface="+mn-lt"/>
                          <a:ea typeface="+mn-ea"/>
                          <a:cs typeface="+mn-cs"/>
                        </a:rPr>
                        <a:t>, F. Jan, A. </a:t>
                      </a:r>
                      <a:r>
                        <a:rPr lang="en-US" sz="1800" kern="1200" dirty="0" err="1">
                          <a:solidFill>
                            <a:schemeClr val="dk1"/>
                          </a:solidFill>
                          <a:effectLst/>
                          <a:latin typeface="+mn-lt"/>
                          <a:ea typeface="+mn-ea"/>
                          <a:cs typeface="+mn-cs"/>
                        </a:rPr>
                        <a:t>Spiess</a:t>
                      </a:r>
                      <a:r>
                        <a:rPr lang="en-US" sz="1800" kern="1200" dirty="0">
                          <a:solidFill>
                            <a:schemeClr val="dk1"/>
                          </a:solidFill>
                          <a:effectLst/>
                          <a:latin typeface="+mn-lt"/>
                          <a:ea typeface="+mn-ea"/>
                          <a:cs typeface="+mn-cs"/>
                        </a:rPr>
                        <a:t>. Germany, Prussia, Austria. Austrian School of Physical Education, the first of the XIX century.
</a:t>
                      </a:r>
                      <a:r>
                        <a:rPr lang="zh-Hans" altLang="en-US" sz="1800" kern="1200" dirty="0">
                          <a:solidFill>
                            <a:schemeClr val="dk1"/>
                          </a:solidFill>
                          <a:effectLst/>
                          <a:latin typeface="+mn-lt"/>
                          <a:ea typeface="+mn-ea"/>
                          <a:cs typeface="+mn-cs"/>
                        </a:rPr>
                        <a:t>古茨穆茨， </a:t>
                      </a:r>
                      <a:r>
                        <a:rPr lang="en-US" altLang="zh-Hans" sz="1800" kern="1200" dirty="0">
                          <a:solidFill>
                            <a:schemeClr val="dk1"/>
                          </a:solidFill>
                          <a:effectLst/>
                          <a:latin typeface="+mn-lt"/>
                          <a:ea typeface="+mn-ea"/>
                          <a:cs typeface="+mn-cs"/>
                        </a:rPr>
                        <a:t>F. Jan</a:t>
                      </a:r>
                      <a:r>
                        <a:rPr lang="zh-Hans" altLang="en-US" sz="1800" kern="1200" dirty="0">
                          <a:solidFill>
                            <a:schemeClr val="dk1"/>
                          </a:solidFill>
                          <a:effectLst/>
                          <a:latin typeface="+mn-lt"/>
                          <a:ea typeface="+mn-ea"/>
                          <a:cs typeface="+mn-cs"/>
                        </a:rPr>
                        <a:t>， </a:t>
                      </a:r>
                      <a:r>
                        <a:rPr lang="en-US" altLang="zh-Hans" sz="1800" kern="1200" dirty="0">
                          <a:solidFill>
                            <a:schemeClr val="dk1"/>
                          </a:solidFill>
                          <a:effectLst/>
                          <a:latin typeface="+mn-lt"/>
                          <a:ea typeface="+mn-ea"/>
                          <a:cs typeface="+mn-cs"/>
                        </a:rPr>
                        <a:t>A. </a:t>
                      </a:r>
                      <a:r>
                        <a:rPr lang="zh-Hans" altLang="en-US" sz="1800" kern="1200" dirty="0">
                          <a:solidFill>
                            <a:schemeClr val="dk1"/>
                          </a:solidFill>
                          <a:effectLst/>
                          <a:latin typeface="+mn-lt"/>
                          <a:ea typeface="+mn-ea"/>
                          <a:cs typeface="+mn-cs"/>
                        </a:rPr>
                        <a:t>间谍</a:t>
                      </a:r>
                      <a:r>
                        <a:rPr lang="en-US" altLang="zh-Hans" sz="1800" kern="1200" dirty="0">
                          <a:solidFill>
                            <a:schemeClr val="dk1"/>
                          </a:solidFill>
                          <a:effectLst/>
                          <a:latin typeface="+mn-lt"/>
                          <a:ea typeface="+mn-ea"/>
                          <a:cs typeface="+mn-cs"/>
                        </a:rPr>
                        <a:t>. </a:t>
                      </a:r>
                      <a:r>
                        <a:rPr lang="zh-Hans" altLang="en-US" sz="1800" kern="1200" dirty="0">
                          <a:solidFill>
                            <a:schemeClr val="dk1"/>
                          </a:solidFill>
                          <a:effectLst/>
                          <a:latin typeface="+mn-lt"/>
                          <a:ea typeface="+mn-ea"/>
                          <a:cs typeface="+mn-cs"/>
                        </a:rPr>
                        <a:t>德国， 普鲁士， 奥地利</a:t>
                      </a:r>
                      <a:r>
                        <a:rPr lang="en-US" altLang="zh-Hans" sz="1800" kern="1200" dirty="0">
                          <a:solidFill>
                            <a:schemeClr val="dk1"/>
                          </a:solidFill>
                          <a:effectLst/>
                          <a:latin typeface="+mn-lt"/>
                          <a:ea typeface="+mn-ea"/>
                          <a:cs typeface="+mn-cs"/>
                        </a:rPr>
                        <a:t>. </a:t>
                      </a:r>
                      <a:r>
                        <a:rPr lang="zh-Hans" altLang="en-US" sz="1800" kern="1200" dirty="0">
                          <a:solidFill>
                            <a:schemeClr val="dk1"/>
                          </a:solidFill>
                          <a:effectLst/>
                          <a:latin typeface="+mn-lt"/>
                          <a:ea typeface="+mn-ea"/>
                          <a:cs typeface="+mn-cs"/>
                        </a:rPr>
                        <a:t>奥地利体育学校， 十九世纪的第一个。</a:t>
                      </a:r>
                    </a:p>
                  </a:txBody>
                  <a:tcPr>
                    <a:solidFill>
                      <a:schemeClr val="accent6">
                        <a:lumMod val="20000"/>
                        <a:lumOff val="80000"/>
                      </a:schemeClr>
                    </a:solidFill>
                  </a:tcPr>
                </a:tc>
                <a:extLst>
                  <a:ext uri="{0D108BD9-81ED-4DB2-BD59-A6C34878D82A}">
                    <a16:rowId xmlns:a16="http://schemas.microsoft.com/office/drawing/2014/main" val="3654346828"/>
                  </a:ext>
                </a:extLst>
              </a:tr>
              <a:tr h="529113">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ru-BY" sz="2000" dirty="0">
                        <a:solidFill>
                          <a:schemeClr val="tx1"/>
                        </a:solidFill>
                      </a:endParaRP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sz="2000" dirty="0">
                          <a:effectLst/>
                        </a:rPr>
                        <a:t>Educational (Movement as a tool for personal development from the standpoint of </a:t>
                      </a:r>
                      <a:r>
                        <a:rPr lang="en-US" sz="2000" dirty="0" err="1">
                          <a:effectLst/>
                        </a:rPr>
                        <a:t>biomechanasia</a:t>
                      </a:r>
                      <a:r>
                        <a:rPr lang="en-US" sz="2000" dirty="0">
                          <a:effectLst/>
                        </a:rPr>
                        <a:t>)</a:t>
                      </a:r>
                      <a:r>
                        <a:rPr lang="en-US" sz="1800" dirty="0">
                          <a:effectLst/>
                        </a:rPr>
                        <a:t>
</a:t>
                      </a:r>
                      <a:r>
                        <a:rPr lang="zh-Hans" altLang="en-US" sz="1800" kern="1200" dirty="0">
                          <a:solidFill>
                            <a:schemeClr val="dk1"/>
                          </a:solidFill>
                          <a:effectLst/>
                          <a:latin typeface="+mn-lt"/>
                          <a:ea typeface="+mn-ea"/>
                          <a:cs typeface="+mn-cs"/>
                        </a:rPr>
                        <a:t>教育（从生物力学的角度来看，运动作为个人发展的工具）</a:t>
                      </a:r>
                    </a:p>
                  </a:txBody>
                  <a:tcPr>
                    <a:solidFill>
                      <a:schemeClr val="accent6">
                        <a:lumMod val="20000"/>
                        <a:lumOff val="80000"/>
                      </a:schemeClr>
                    </a:solidFill>
                  </a:tcPr>
                </a:tc>
                <a:extLst>
                  <a:ext uri="{0D108BD9-81ED-4DB2-BD59-A6C34878D82A}">
                    <a16:rowId xmlns:a16="http://schemas.microsoft.com/office/drawing/2014/main" val="131776239"/>
                  </a:ext>
                </a:extLst>
              </a:tr>
              <a:tr h="877627">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ru-BY" sz="2000" dirty="0">
                        <a:solidFill>
                          <a:schemeClr val="tx1"/>
                        </a:solidFill>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Development of motor abilities, complex movements, endurance, will and discipline to communicate with the outside world and society
</a:t>
                      </a:r>
                      <a:r>
                        <a:rPr lang="zh-Hans" altLang="en-US" sz="1800" kern="1200" dirty="0">
                          <a:solidFill>
                            <a:schemeClr val="dk1"/>
                          </a:solidFill>
                          <a:effectLst/>
                          <a:latin typeface="+mn-lt"/>
                          <a:ea typeface="+mn-ea"/>
                          <a:cs typeface="+mn-cs"/>
                        </a:rPr>
                        <a:t>发展运动能力、复杂动作、耐力、意志和纪律，与外界和社会沟通</a:t>
                      </a:r>
                    </a:p>
                  </a:txBody>
                  <a:tcPr>
                    <a:solidFill>
                      <a:schemeClr val="accent6">
                        <a:lumMod val="20000"/>
                        <a:lumOff val="80000"/>
                      </a:schemeClr>
                    </a:solidFill>
                  </a:tcPr>
                </a:tc>
                <a:extLst>
                  <a:ext uri="{0D108BD9-81ED-4DB2-BD59-A6C34878D82A}">
                    <a16:rowId xmlns:a16="http://schemas.microsoft.com/office/drawing/2014/main" val="1112852836"/>
                  </a:ext>
                </a:extLst>
              </a:tr>
              <a:tr h="705713">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ru-BY" sz="2000" dirty="0">
                        <a:solidFill>
                          <a:schemeClr val="tx1"/>
                        </a:solidFill>
                      </a:endParaRP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sz="1800" dirty="0">
                          <a:effectLst/>
                        </a:rPr>
                        <a:t>Formation of appearance (shape). Development of movements. Education of willpower, self-belief. Intellectual development.
</a:t>
                      </a:r>
                      <a:r>
                        <a:rPr lang="zh-Hans" altLang="en-US" sz="1800" kern="1200" dirty="0">
                          <a:solidFill>
                            <a:schemeClr val="dk1"/>
                          </a:solidFill>
                          <a:effectLst/>
                          <a:latin typeface="+mn-lt"/>
                          <a:ea typeface="+mn-ea"/>
                          <a:cs typeface="+mn-cs"/>
                        </a:rPr>
                        <a:t>外观（形状）的形成。运动的发展。意志力、自信的教育。智力发展。</a:t>
                      </a:r>
                    </a:p>
                  </a:txBody>
                  <a:tcPr>
                    <a:solidFill>
                      <a:schemeClr val="accent6">
                        <a:lumMod val="20000"/>
                        <a:lumOff val="80000"/>
                      </a:schemeClr>
                    </a:solidFill>
                  </a:tcPr>
                </a:tc>
                <a:extLst>
                  <a:ext uri="{0D108BD9-81ED-4DB2-BD59-A6C34878D82A}">
                    <a16:rowId xmlns:a16="http://schemas.microsoft.com/office/drawing/2014/main" val="2088944803"/>
                  </a:ext>
                </a:extLst>
              </a:tr>
              <a:tr h="1010901">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chemeClr val="accent6">
                        <a:lumMod val="20000"/>
                        <a:lumOff val="80000"/>
                      </a:schemeClr>
                    </a:solidFill>
                  </a:tcPr>
                </a:tc>
                <a:tc>
                  <a:txBody>
                    <a:bodyPr/>
                    <a:lstStyle/>
                    <a:p>
                      <a:pPr indent="215900">
                        <a:lnSpc>
                          <a:spcPct val="80000"/>
                        </a:lnSpc>
                        <a:spcAft>
                          <a:spcPts val="0"/>
                        </a:spcAft>
                      </a:pPr>
                      <a:r>
                        <a:rPr lang="en-US" sz="1800" dirty="0">
                          <a:effectLst/>
                        </a:rPr>
                        <a:t>The main types of Greek pentathlon: running, jumping, throwing a discus and javelin, wrestling.
</a:t>
                      </a:r>
                      <a:r>
                        <a:rPr lang="zh-Hans" altLang="en-US" sz="1800" kern="1200" dirty="0">
                          <a:solidFill>
                            <a:schemeClr val="dk1"/>
                          </a:solidFill>
                          <a:effectLst/>
                          <a:latin typeface="+mn-lt"/>
                          <a:ea typeface="+mn-ea"/>
                          <a:cs typeface="+mn-cs"/>
                        </a:rPr>
                        <a:t>希腊五项全能的主要类型：跑步、跳跃、投掷铁饼和标枪、摔跤</a:t>
                      </a:r>
                      <a:endParaRPr lang="ru-BY" sz="2000" dirty="0">
                        <a:effectLst/>
                        <a:latin typeface="Times New Roman" panose="02020603050405020304" pitchFamily="18" charset="0"/>
                        <a:ea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1200441986"/>
                  </a:ext>
                </a:extLst>
              </a:tr>
              <a:tr h="1010901">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solidFill>
                      <a:schemeClr val="accent6">
                        <a:lumMod val="20000"/>
                        <a:lumOff val="80000"/>
                      </a:schemeClr>
                    </a:solidFill>
                  </a:tcPr>
                </a:tc>
                <a:tc>
                  <a:txBody>
                    <a:bodyPr/>
                    <a:lstStyle/>
                    <a:p>
                      <a:pPr indent="215900">
                        <a:lnSpc>
                          <a:spcPct val="80000"/>
                        </a:lnSpc>
                        <a:spcAft>
                          <a:spcPts val="0"/>
                        </a:spcAft>
                      </a:pPr>
                      <a:r>
                        <a:rPr lang="en-US" sz="1800" dirty="0">
                          <a:effectLst/>
                        </a:rPr>
                        <a:t>Philanthropism as a philosophical basis. The system is based on the pedagogical principles of J. A. </a:t>
                      </a:r>
                      <a:r>
                        <a:rPr lang="en-US" sz="1800" dirty="0" err="1">
                          <a:effectLst/>
                        </a:rPr>
                        <a:t>Comenia</a:t>
                      </a:r>
                      <a:endParaRPr lang="ru-RU" sz="1800" dirty="0">
                        <a:effectLst/>
                      </a:endParaRPr>
                    </a:p>
                    <a:p>
                      <a:pPr indent="215900">
                        <a:lnSpc>
                          <a:spcPct val="80000"/>
                        </a:lnSpc>
                        <a:spcAft>
                          <a:spcPts val="0"/>
                        </a:spcAft>
                      </a:pPr>
                      <a:r>
                        <a:rPr lang="zh-Hant" altLang="en-US" sz="1800" kern="1200" dirty="0">
                          <a:solidFill>
                            <a:schemeClr val="dk1"/>
                          </a:solidFill>
                          <a:effectLst/>
                          <a:latin typeface="+mn-lt"/>
                          <a:ea typeface="+mn-ea"/>
                          <a:cs typeface="+mn-cs"/>
                        </a:rPr>
                        <a:t>慈善作為哲學基礎。該系統基於</a:t>
                      </a:r>
                      <a:r>
                        <a:rPr lang="en-US" altLang="zh-Hant" sz="1800" kern="1200" dirty="0">
                          <a:solidFill>
                            <a:schemeClr val="dk1"/>
                          </a:solidFill>
                          <a:effectLst/>
                          <a:latin typeface="+mn-lt"/>
                          <a:ea typeface="+mn-ea"/>
                          <a:cs typeface="+mn-cs"/>
                        </a:rPr>
                        <a:t>J.A.</a:t>
                      </a:r>
                      <a:r>
                        <a:rPr lang="zh-Hant" altLang="en-US" sz="1800" kern="1200" dirty="0">
                          <a:solidFill>
                            <a:schemeClr val="dk1"/>
                          </a:solidFill>
                          <a:effectLst/>
                          <a:latin typeface="+mn-lt"/>
                          <a:ea typeface="+mn-ea"/>
                          <a:cs typeface="+mn-cs"/>
                        </a:rPr>
                        <a:t>科米尼亞的教學原則</a:t>
                      </a:r>
                      <a:endParaRPr lang="ru-BY" sz="2000" dirty="0">
                        <a:effectLst/>
                        <a:latin typeface="Times New Roman" panose="02020603050405020304" pitchFamily="18" charset="0"/>
                        <a:ea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2716425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D7CBC3C5-DFC3-43CD-AD99-FD65B10E25A0}"/>
              </a:ext>
            </a:extLst>
          </p:cNvPr>
          <p:cNvGraphicFramePr>
            <a:graphicFrameLocks noGrp="1"/>
          </p:cNvGraphicFramePr>
          <p:nvPr>
            <p:extLst>
              <p:ext uri="{D42A27DB-BD31-4B8C-83A1-F6EECF244321}">
                <p14:modId xmlns:p14="http://schemas.microsoft.com/office/powerpoint/2010/main" val="3352175727"/>
              </p:ext>
            </p:extLst>
          </p:nvPr>
        </p:nvGraphicFramePr>
        <p:xfrm>
          <a:off x="468085" y="217887"/>
          <a:ext cx="11255829" cy="6361349"/>
        </p:xfrm>
        <a:graphic>
          <a:graphicData uri="http://schemas.openxmlformats.org/drawingml/2006/table">
            <a:tbl>
              <a:tblPr firstRow="1" bandRow="1">
                <a:tableStyleId>{5C22544A-7EE6-4342-B048-85BDC9FD1C3A}</a:tableStyleId>
              </a:tblPr>
              <a:tblGrid>
                <a:gridCol w="2166258">
                  <a:extLst>
                    <a:ext uri="{9D8B030D-6E8A-4147-A177-3AD203B41FA5}">
                      <a16:colId xmlns:a16="http://schemas.microsoft.com/office/drawing/2014/main" val="3763131901"/>
                    </a:ext>
                  </a:extLst>
                </a:gridCol>
                <a:gridCol w="9089571">
                  <a:extLst>
                    <a:ext uri="{9D8B030D-6E8A-4147-A177-3AD203B41FA5}">
                      <a16:colId xmlns:a16="http://schemas.microsoft.com/office/drawing/2014/main" val="3855786155"/>
                    </a:ext>
                  </a:extLst>
                </a:gridCol>
              </a:tblGrid>
              <a:tr h="58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ru-BY"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accent2">
                              <a:lumMod val="50000"/>
                            </a:schemeClr>
                          </a:solidFill>
                          <a:effectLst/>
                          <a:latin typeface="+mn-lt"/>
                          <a:ea typeface="+mn-ea"/>
                          <a:cs typeface="+mn-cs"/>
                        </a:rPr>
                        <a:t>名字</a:t>
                      </a:r>
                      <a:endParaRPr lang="ru-BY" sz="2000" dirty="0">
                        <a:solidFill>
                          <a:schemeClr val="accent2">
                            <a:lumMod val="50000"/>
                          </a:schemeClr>
                        </a:solidFill>
                      </a:endParaRPr>
                    </a:p>
                  </a:txBody>
                  <a:tcPr>
                    <a:solidFill>
                      <a:schemeClr val="accent4">
                        <a:lumMod val="60000"/>
                        <a:lumOff val="40000"/>
                      </a:schemeClr>
                    </a:solidFill>
                  </a:tcPr>
                </a:tc>
                <a:tc>
                  <a:txBody>
                    <a:bodyPr/>
                    <a:lstStyle/>
                    <a:p>
                      <a:pPr indent="215900">
                        <a:lnSpc>
                          <a:spcPct val="80000"/>
                        </a:lnSpc>
                        <a:spcAft>
                          <a:spcPts val="0"/>
                        </a:spcAft>
                      </a:pPr>
                      <a:r>
                        <a:rPr lang="en-US" sz="2800" dirty="0">
                          <a:solidFill>
                            <a:schemeClr val="accent2">
                              <a:lumMod val="75000"/>
                            </a:schemeClr>
                          </a:solidFill>
                          <a:effectLst/>
                        </a:rPr>
                        <a:t>Sports and game system</a:t>
                      </a:r>
                      <a:r>
                        <a:rPr lang="ru-RU" sz="2800" dirty="0">
                          <a:solidFill>
                            <a:schemeClr val="accent2">
                              <a:lumMod val="75000"/>
                            </a:schemeClr>
                          </a:solidFill>
                          <a:effectLst/>
                        </a:rPr>
                        <a:t>   </a:t>
                      </a:r>
                      <a:r>
                        <a:rPr lang="zh-Hant" altLang="en-US" sz="2000" b="1" kern="1200" dirty="0">
                          <a:solidFill>
                            <a:schemeClr val="accent2">
                              <a:lumMod val="75000"/>
                            </a:schemeClr>
                          </a:solidFill>
                          <a:effectLst/>
                          <a:latin typeface="+mn-lt"/>
                          <a:ea typeface="+mn-ea"/>
                          <a:cs typeface="+mn-cs"/>
                        </a:rPr>
                        <a:t>體育和遊戲系統 </a:t>
                      </a:r>
                    </a:p>
                  </a:txBody>
                  <a:tcPr>
                    <a:solidFill>
                      <a:schemeClr val="accent4">
                        <a:lumMod val="60000"/>
                        <a:lumOff val="40000"/>
                      </a:schemeClr>
                    </a:solidFill>
                  </a:tcPr>
                </a:tc>
                <a:extLst>
                  <a:ext uri="{0D108BD9-81ED-4DB2-BD59-A6C34878D82A}">
                    <a16:rowId xmlns:a16="http://schemas.microsoft.com/office/drawing/2014/main" val="1503506425"/>
                  </a:ext>
                </a:extLst>
              </a:tr>
              <a:tr h="1010901">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ru-BY" sz="2000" dirty="0">
                        <a:solidFill>
                          <a:schemeClr val="tx1"/>
                        </a:solidFill>
                      </a:endParaRPr>
                    </a:p>
                  </a:txBody>
                  <a:tcPr>
                    <a:solidFill>
                      <a:schemeClr val="accent4">
                        <a:lumMod val="20000"/>
                        <a:lumOff val="80000"/>
                      </a:schemeClr>
                    </a:solidFill>
                  </a:tcPr>
                </a:tc>
                <a:tc>
                  <a:txBody>
                    <a:bodyPr/>
                    <a:lstStyle/>
                    <a:p>
                      <a:pPr indent="215900">
                        <a:lnSpc>
                          <a:spcPct val="80000"/>
                        </a:lnSpc>
                        <a:spcAft>
                          <a:spcPts val="0"/>
                        </a:spcAft>
                      </a:pPr>
                      <a:endParaRPr lang="ru-RU" sz="1800" dirty="0">
                        <a:effectLst/>
                      </a:endParaRPr>
                    </a:p>
                    <a:p>
                      <a:pPr marL="0" marR="0" lvl="0" indent="215900" algn="l" defTabSz="914400" rtl="0" eaLnBrk="1" fontAlgn="auto" latinLnBrk="0" hangingPunct="1">
                        <a:lnSpc>
                          <a:spcPct val="80000"/>
                        </a:lnSpc>
                        <a:spcBef>
                          <a:spcPts val="0"/>
                        </a:spcBef>
                        <a:spcAft>
                          <a:spcPts val="0"/>
                        </a:spcAft>
                        <a:buClrTx/>
                        <a:buSzTx/>
                        <a:buFontTx/>
                        <a:buNone/>
                        <a:tabLst/>
                        <a:defRPr/>
                      </a:pPr>
                      <a:r>
                        <a:rPr lang="en" sz="1800" kern="1200" dirty="0">
                          <a:solidFill>
                            <a:schemeClr val="dk1"/>
                          </a:solidFill>
                          <a:effectLst/>
                          <a:latin typeface="+mn-lt"/>
                          <a:ea typeface="+mn-ea"/>
                          <a:cs typeface="+mn-cs"/>
                        </a:rPr>
                        <a:t>T. Arnold, C. Kingsley England, USA. 2nd floor. XIX</a:t>
                      </a:r>
                    </a:p>
                    <a:p>
                      <a:pPr indent="215900">
                        <a:lnSpc>
                          <a:spcPct val="80000"/>
                        </a:lnSpc>
                        <a:spcAft>
                          <a:spcPts val="0"/>
                        </a:spcAft>
                      </a:pPr>
                      <a:r>
                        <a:rPr lang="ru-BY" sz="1800" kern="1200" dirty="0" err="1">
                          <a:solidFill>
                            <a:schemeClr val="dk1"/>
                          </a:solidFill>
                          <a:effectLst/>
                          <a:latin typeface="+mn-lt"/>
                          <a:ea typeface="+mn-ea"/>
                          <a:cs typeface="+mn-cs"/>
                        </a:rPr>
                        <a:t>T.阿诺德，C.金斯利英格蘭，美國</a:t>
                      </a:r>
                      <a:r>
                        <a:rPr lang="ru-BY" sz="1800" kern="1200" dirty="0">
                          <a:solidFill>
                            <a:schemeClr val="dk1"/>
                          </a:solidFill>
                          <a:effectLst/>
                          <a:latin typeface="+mn-lt"/>
                          <a:ea typeface="+mn-ea"/>
                          <a:cs typeface="+mn-cs"/>
                        </a:rPr>
                        <a:t>。 </a:t>
                      </a:r>
                      <a:r>
                        <a:rPr lang="ru-BY" sz="1800" kern="1200" dirty="0" err="1">
                          <a:solidFill>
                            <a:schemeClr val="dk1"/>
                          </a:solidFill>
                          <a:effectLst/>
                          <a:latin typeface="+mn-lt"/>
                          <a:ea typeface="+mn-ea"/>
                          <a:cs typeface="+mn-cs"/>
                        </a:rPr>
                        <a:t>第二性別</a:t>
                      </a:r>
                      <a:r>
                        <a:rPr lang="ru-BY" sz="1800" kern="1200" dirty="0">
                          <a:solidFill>
                            <a:schemeClr val="dk1"/>
                          </a:solidFill>
                          <a:effectLst/>
                          <a:latin typeface="+mn-lt"/>
                          <a:ea typeface="+mn-ea"/>
                          <a:cs typeface="+mn-cs"/>
                        </a:rPr>
                        <a:t>。 XIX</a:t>
                      </a:r>
                      <a:endParaRPr lang="ru-BY"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3654346828"/>
                  </a:ext>
                </a:extLst>
              </a:tr>
              <a:tr h="811195">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ru-BY" sz="2000" dirty="0">
                        <a:solidFill>
                          <a:schemeClr val="tx1"/>
                        </a:solidFill>
                      </a:endParaRPr>
                    </a:p>
                  </a:txBody>
                  <a:tcPr>
                    <a:solidFill>
                      <a:schemeClr val="accent4">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sz="1800" u="none" dirty="0">
                          <a:effectLst/>
                        </a:rPr>
                        <a:t>Sported (not only physical movements are formed on the sports ground, but also emotions and the ability to interact with other people)
</a:t>
                      </a:r>
                      <a:r>
                        <a:rPr lang="ru-BY" sz="1800" kern="1200" dirty="0" err="1">
                          <a:solidFill>
                            <a:schemeClr val="dk1"/>
                          </a:solidFill>
                          <a:effectLst/>
                          <a:latin typeface="+mn-lt"/>
                          <a:ea typeface="+mn-ea"/>
                          <a:cs typeface="+mn-cs"/>
                        </a:rPr>
                        <a:t>運動（運動場不僅形成身體運動，而且形成情感和與他人互動的能力</a:t>
                      </a:r>
                      <a:r>
                        <a:rPr lang="ru-BY" sz="1800" kern="1200" dirty="0">
                          <a:solidFill>
                            <a:schemeClr val="dk1"/>
                          </a:solidFill>
                          <a:effectLst/>
                          <a:latin typeface="+mn-lt"/>
                          <a:ea typeface="+mn-ea"/>
                          <a:cs typeface="+mn-cs"/>
                        </a:rPr>
                        <a:t>） </a:t>
                      </a:r>
                    </a:p>
                  </a:txBody>
                  <a:tcPr>
                    <a:solidFill>
                      <a:schemeClr val="accent4">
                        <a:lumMod val="20000"/>
                        <a:lumOff val="80000"/>
                      </a:schemeClr>
                    </a:solidFill>
                  </a:tcPr>
                </a:tc>
                <a:extLst>
                  <a:ext uri="{0D108BD9-81ED-4DB2-BD59-A6C34878D82A}">
                    <a16:rowId xmlns:a16="http://schemas.microsoft.com/office/drawing/2014/main" val="131776239"/>
                  </a:ext>
                </a:extLst>
              </a:tr>
              <a:tr h="877627">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ru-BY" sz="2000" dirty="0">
                        <a:solidFill>
                          <a:schemeClr val="tx1"/>
                        </a:solidFill>
                      </a:endParaRPr>
                    </a:p>
                  </a:txBody>
                  <a:tcPr>
                    <a:solidFill>
                      <a:schemeClr val="accent4">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sz="1800" dirty="0">
                          <a:effectLst/>
                        </a:rPr>
                        <a:t>Formation of a moral and physically developed personality in the process of sports competitions
</a:t>
                      </a:r>
                      <a:r>
                        <a:rPr lang="ru-BY" sz="1800" kern="1200" dirty="0" err="1">
                          <a:solidFill>
                            <a:schemeClr val="dk1"/>
                          </a:solidFill>
                          <a:effectLst/>
                          <a:latin typeface="+mn-lt"/>
                          <a:ea typeface="+mn-ea"/>
                          <a:cs typeface="+mn-cs"/>
                        </a:rPr>
                        <a:t>體育競賽過程中德體發達人格嘅形成</a:t>
                      </a:r>
                      <a:r>
                        <a:rPr lang="ru-BY" sz="1800" kern="1200" dirty="0">
                          <a:solidFill>
                            <a:schemeClr val="dk1"/>
                          </a:solidFill>
                          <a:effectLst/>
                          <a:latin typeface="+mn-lt"/>
                          <a:ea typeface="+mn-ea"/>
                          <a:cs typeface="+mn-cs"/>
                        </a:rPr>
                        <a:t> </a:t>
                      </a:r>
                    </a:p>
                  </a:txBody>
                  <a:tcPr>
                    <a:solidFill>
                      <a:schemeClr val="accent4">
                        <a:lumMod val="20000"/>
                        <a:lumOff val="80000"/>
                      </a:schemeClr>
                    </a:solidFill>
                  </a:tcPr>
                </a:tc>
                <a:extLst>
                  <a:ext uri="{0D108BD9-81ED-4DB2-BD59-A6C34878D82A}">
                    <a16:rowId xmlns:a16="http://schemas.microsoft.com/office/drawing/2014/main" val="1112852836"/>
                  </a:ext>
                </a:extLst>
              </a:tr>
              <a:tr h="705713">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ru-BY" sz="2000" dirty="0">
                        <a:solidFill>
                          <a:schemeClr val="tx1"/>
                        </a:solidFill>
                      </a:endParaRPr>
                    </a:p>
                  </a:txBody>
                  <a:tcPr>
                    <a:solidFill>
                      <a:schemeClr val="accent4">
                        <a:lumMod val="20000"/>
                        <a:lumOff val="80000"/>
                      </a:schemeClr>
                    </a:solidFill>
                  </a:tcPr>
                </a:tc>
                <a:tc>
                  <a:txBody>
                    <a:bodyPr/>
                    <a:lstStyle/>
                    <a:p>
                      <a:pPr indent="215900">
                        <a:lnSpc>
                          <a:spcPct val="80000"/>
                        </a:lnSpc>
                        <a:spcAft>
                          <a:spcPts val="0"/>
                        </a:spcAft>
                      </a:pPr>
                      <a:r>
                        <a:rPr lang="en-US" sz="1800" dirty="0">
                          <a:effectLst/>
                        </a:rPr>
                        <a:t>Formation of skills necessary for sports</a:t>
                      </a:r>
                      <a:r>
                        <a:rPr lang="ru-RU" sz="1800" dirty="0">
                          <a:effectLst/>
                        </a:rPr>
                        <a:t>.</a:t>
                      </a:r>
                      <a:r>
                        <a:rPr lang="en-US" sz="1800" dirty="0">
                          <a:effectLst/>
                        </a:rPr>
                        <a:t> Formation of the principles of fair play</a:t>
                      </a:r>
                      <a:r>
                        <a:rPr lang="ru-RU" sz="1800" dirty="0">
                          <a:effectLst/>
                        </a:rPr>
                        <a:t>.</a:t>
                      </a:r>
                      <a:r>
                        <a:rPr lang="en-US" sz="1800" dirty="0">
                          <a:effectLst/>
                        </a:rPr>
                        <a:t> Formation of moral and social competencies from the standpoint of Christianity.
</a:t>
                      </a:r>
                      <a:r>
                        <a:rPr lang="ru-BY" sz="1800" kern="1200" dirty="0" err="1">
                          <a:solidFill>
                            <a:schemeClr val="dk1"/>
                          </a:solidFill>
                          <a:effectLst/>
                          <a:latin typeface="+mn-lt"/>
                          <a:ea typeface="+mn-ea"/>
                          <a:cs typeface="+mn-cs"/>
                        </a:rPr>
                        <a:t>培養體育所需嘅技能和技能形成公平競爭嘅原則，從基督教嘅角度培養道德和社會能力</a:t>
                      </a:r>
                      <a:r>
                        <a:rPr lang="ru-BY" sz="1800" kern="1200" dirty="0">
                          <a:solidFill>
                            <a:schemeClr val="dk1"/>
                          </a:solidFill>
                          <a:effectLst/>
                          <a:latin typeface="+mn-lt"/>
                          <a:ea typeface="+mn-ea"/>
                          <a:cs typeface="+mn-cs"/>
                        </a:rPr>
                        <a:t>。</a:t>
                      </a:r>
                      <a:endParaRPr lang="ru-BY"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2088944803"/>
                  </a:ext>
                </a:extLst>
              </a:tr>
              <a:tr h="1010901">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chemeClr val="accent4">
                        <a:lumMod val="20000"/>
                        <a:lumOff val="80000"/>
                      </a:schemeClr>
                    </a:solidFill>
                  </a:tcPr>
                </a:tc>
                <a:tc>
                  <a:txBody>
                    <a:bodyPr/>
                    <a:lstStyle/>
                    <a:p>
                      <a:pPr indent="215900">
                        <a:lnSpc>
                          <a:spcPct val="80000"/>
                        </a:lnSpc>
                        <a:spcAft>
                          <a:spcPts val="0"/>
                        </a:spcAft>
                      </a:pPr>
                      <a:r>
                        <a:rPr lang="en-US" sz="1800" dirty="0">
                          <a:effectLst/>
                        </a:rPr>
                        <a:t>Sports games (cricket, football, hockey, swimming, athletics, wrestling, rowing).
</a:t>
                      </a:r>
                      <a:r>
                        <a:rPr lang="zh-Hant" altLang="en-US" sz="1800" kern="1200" dirty="0">
                          <a:solidFill>
                            <a:schemeClr val="dk1"/>
                          </a:solidFill>
                          <a:effectLst/>
                          <a:latin typeface="+mn-lt"/>
                          <a:ea typeface="+mn-ea"/>
                          <a:cs typeface="+mn-cs"/>
                        </a:rPr>
                        <a:t>體育比賽（板球，足球，曲棍球，游泳，田徑，摔跤，划船）。</a:t>
                      </a:r>
                      <a:endParaRPr lang="ru-BY"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1200441986"/>
                  </a:ext>
                </a:extLst>
              </a:tr>
              <a:tr h="1010901">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solidFill>
                      <a:schemeClr val="accent4">
                        <a:lumMod val="20000"/>
                        <a:lumOff val="80000"/>
                      </a:schemeClr>
                    </a:solidFill>
                  </a:tcPr>
                </a:tc>
                <a:tc>
                  <a:txBody>
                    <a:bodyPr/>
                    <a:lstStyle/>
                    <a:p>
                      <a:pPr indent="215900">
                        <a:lnSpc>
                          <a:spcPct val="80000"/>
                        </a:lnSpc>
                        <a:spcAft>
                          <a:spcPts val="0"/>
                        </a:spcAft>
                      </a:pPr>
                      <a:r>
                        <a:rPr lang="en-US" sz="1800" dirty="0">
                          <a:effectLst/>
                        </a:rPr>
                        <a:t>Formation of the ideal - a Christian gentleman (after T. Arnold)</a:t>
                      </a:r>
                      <a:endParaRPr lang="ru-RU" sz="1800" dirty="0">
                        <a:effectLst/>
                      </a:endParaRPr>
                    </a:p>
                    <a:p>
                      <a:pPr indent="215900">
                        <a:lnSpc>
                          <a:spcPct val="80000"/>
                        </a:lnSpc>
                        <a:spcAft>
                          <a:spcPts val="0"/>
                        </a:spcAft>
                      </a:pPr>
                      <a:r>
                        <a:rPr lang="zh-Hant" altLang="en-US" sz="1800" kern="1200" dirty="0">
                          <a:solidFill>
                            <a:schemeClr val="dk1"/>
                          </a:solidFill>
                          <a:effectLst/>
                          <a:latin typeface="+mn-lt"/>
                          <a:ea typeface="+mn-ea"/>
                          <a:cs typeface="+mn-cs"/>
                        </a:rPr>
                        <a:t>理想形成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基督教紳士（由</a:t>
                      </a:r>
                      <a:r>
                        <a:rPr lang="en-US" altLang="zh-Hant" sz="1800" kern="1200" dirty="0">
                          <a:solidFill>
                            <a:schemeClr val="dk1"/>
                          </a:solidFill>
                          <a:effectLst/>
                          <a:latin typeface="+mn-lt"/>
                          <a:ea typeface="+mn-ea"/>
                          <a:cs typeface="+mn-cs"/>
                        </a:rPr>
                        <a:t>T.</a:t>
                      </a:r>
                      <a:r>
                        <a:rPr lang="zh-Hant" altLang="en-US" sz="1800" kern="1200" dirty="0">
                          <a:solidFill>
                            <a:schemeClr val="dk1"/>
                          </a:solidFill>
                          <a:effectLst/>
                          <a:latin typeface="+mn-lt"/>
                          <a:ea typeface="+mn-ea"/>
                          <a:cs typeface="+mn-cs"/>
                        </a:rPr>
                        <a:t>阿諾德）</a:t>
                      </a:r>
                      <a:r>
                        <a:rPr lang="en-US" sz="1800" dirty="0">
                          <a:effectLst/>
                        </a:rPr>
                        <a:t>
</a:t>
                      </a:r>
                      <a:endParaRPr lang="ru-BY"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2582972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4">
            <a:extLst>
              <a:ext uri="{FF2B5EF4-FFF2-40B4-BE49-F238E27FC236}">
                <a16:creationId xmlns:a16="http://schemas.microsoft.com/office/drawing/2014/main" id="{68B032AD-1650-4D79-B1DB-F427243966D8}"/>
              </a:ext>
            </a:extLst>
          </p:cNvPr>
          <p:cNvGraphicFramePr>
            <a:graphicFrameLocks noGrp="1"/>
          </p:cNvGraphicFramePr>
          <p:nvPr>
            <p:extLst>
              <p:ext uri="{D42A27DB-BD31-4B8C-83A1-F6EECF244321}">
                <p14:modId xmlns:p14="http://schemas.microsoft.com/office/powerpoint/2010/main" val="2680603823"/>
              </p:ext>
            </p:extLst>
          </p:nvPr>
        </p:nvGraphicFramePr>
        <p:xfrm>
          <a:off x="468085" y="217887"/>
          <a:ext cx="11255829" cy="6484304"/>
        </p:xfrm>
        <a:graphic>
          <a:graphicData uri="http://schemas.openxmlformats.org/drawingml/2006/table">
            <a:tbl>
              <a:tblPr firstRow="1" bandRow="1">
                <a:tableStyleId>{5C22544A-7EE6-4342-B048-85BDC9FD1C3A}</a:tableStyleId>
              </a:tblPr>
              <a:tblGrid>
                <a:gridCol w="2394858">
                  <a:extLst>
                    <a:ext uri="{9D8B030D-6E8A-4147-A177-3AD203B41FA5}">
                      <a16:colId xmlns:a16="http://schemas.microsoft.com/office/drawing/2014/main" val="3763131901"/>
                    </a:ext>
                  </a:extLst>
                </a:gridCol>
                <a:gridCol w="8860971">
                  <a:extLst>
                    <a:ext uri="{9D8B030D-6E8A-4147-A177-3AD203B41FA5}">
                      <a16:colId xmlns:a16="http://schemas.microsoft.com/office/drawing/2014/main" val="3855786155"/>
                    </a:ext>
                  </a:extLst>
                </a:gridCol>
              </a:tblGrid>
              <a:tr h="58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C00000"/>
                          </a:solidFill>
                          <a:effectLst/>
                          <a:latin typeface="Times New Roman" panose="02020603050405020304" pitchFamily="18" charset="0"/>
                          <a:ea typeface="Times New Roman" panose="02020603050405020304" pitchFamily="18" charset="0"/>
                        </a:rPr>
                        <a:t>Name</a:t>
                      </a:r>
                      <a:endParaRPr lang="ru-BY" sz="2000" dirty="0">
                        <a:solidFill>
                          <a:srgbClr val="C00000"/>
                        </a:solidFill>
                        <a:effectLst/>
                        <a:latin typeface="Times New Roman" panose="02020603050405020304" pitchFamily="18" charset="0"/>
                        <a:ea typeface="Times New Roman" panose="02020603050405020304" pitchFamily="18" charset="0"/>
                      </a:endParaRPr>
                    </a:p>
                    <a:p>
                      <a:r>
                        <a:rPr lang="zh-Hant" altLang="en-US" sz="1800" b="1" kern="1200" dirty="0">
                          <a:solidFill>
                            <a:srgbClr val="C00000"/>
                          </a:solidFill>
                          <a:effectLst/>
                          <a:latin typeface="+mn-lt"/>
                          <a:ea typeface="+mn-ea"/>
                          <a:cs typeface="+mn-cs"/>
                        </a:rPr>
                        <a:t>名字</a:t>
                      </a:r>
                      <a:endParaRPr lang="ru-BY" sz="2000" dirty="0">
                        <a:solidFill>
                          <a:srgbClr val="C00000"/>
                        </a:solidFill>
                      </a:endParaRPr>
                    </a:p>
                  </a:txBody>
                  <a:tcPr>
                    <a:solidFill>
                      <a:schemeClr val="bg2">
                        <a:lumMod val="75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 sz="2800" b="1" kern="1200" dirty="0">
                          <a:solidFill>
                            <a:srgbClr val="C00000"/>
                          </a:solidFill>
                          <a:effectLst/>
                          <a:latin typeface="+mn-lt"/>
                          <a:ea typeface="+mn-ea"/>
                          <a:cs typeface="+mn-cs"/>
                        </a:rPr>
                        <a:t>French gymnastic system</a:t>
                      </a:r>
                      <a:r>
                        <a:rPr lang="ru-RU" sz="2800" b="1" kern="1200" dirty="0">
                          <a:solidFill>
                            <a:srgbClr val="C00000"/>
                          </a:solidFill>
                          <a:effectLst/>
                          <a:latin typeface="+mn-lt"/>
                          <a:ea typeface="+mn-ea"/>
                          <a:cs typeface="+mn-cs"/>
                        </a:rPr>
                        <a:t> </a:t>
                      </a:r>
                      <a:r>
                        <a:rPr lang="zh-Hant" altLang="en-US" sz="2000" b="1" kern="1200" dirty="0">
                          <a:solidFill>
                            <a:srgbClr val="C00000"/>
                          </a:solidFill>
                          <a:effectLst/>
                          <a:latin typeface="+mn-lt"/>
                          <a:ea typeface="+mn-ea"/>
                          <a:cs typeface="+mn-cs"/>
                        </a:rPr>
                        <a:t>體育和遊戲系統 </a:t>
                      </a:r>
                    </a:p>
                  </a:txBody>
                  <a:tcPr>
                    <a:solidFill>
                      <a:schemeClr val="bg2">
                        <a:lumMod val="75000"/>
                      </a:schemeClr>
                    </a:solidFill>
                  </a:tcPr>
                </a:tc>
                <a:extLst>
                  <a:ext uri="{0D108BD9-81ED-4DB2-BD59-A6C34878D82A}">
                    <a16:rowId xmlns:a16="http://schemas.microsoft.com/office/drawing/2014/main" val="1503506425"/>
                  </a:ext>
                </a:extLst>
              </a:tr>
              <a:tr h="1010901">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ru-BY" sz="2000" dirty="0">
                        <a:solidFill>
                          <a:schemeClr val="tx1"/>
                        </a:solidFill>
                      </a:endParaRPr>
                    </a:p>
                  </a:txBody>
                  <a:tcPr>
                    <a:solidFill>
                      <a:schemeClr val="bg2"/>
                    </a:solidFill>
                  </a:tcPr>
                </a:tc>
                <a:tc>
                  <a:txBody>
                    <a:bodyPr/>
                    <a:lstStyle/>
                    <a:p>
                      <a:pPr indent="215900">
                        <a:lnSpc>
                          <a:spcPct val="80000"/>
                        </a:lnSpc>
                        <a:spcAft>
                          <a:spcPts val="0"/>
                        </a:spcAft>
                      </a:pPr>
                      <a:endParaRPr lang="ru-RU" sz="1800" dirty="0">
                        <a:effectLst/>
                      </a:endParaRPr>
                    </a:p>
                    <a:p>
                      <a:r>
                        <a:rPr lang="en" sz="1800" kern="1200" dirty="0">
                          <a:solidFill>
                            <a:schemeClr val="dk1"/>
                          </a:solidFill>
                          <a:effectLst/>
                          <a:latin typeface="+mn-lt"/>
                          <a:ea typeface="+mn-ea"/>
                          <a:cs typeface="+mn-cs"/>
                        </a:rPr>
                        <a:t>Francisco Amoroz. France, con. XIX century.</a:t>
                      </a:r>
                      <a:endParaRPr lang="ru-RU" sz="1800" kern="1200" dirty="0">
                        <a:solidFill>
                          <a:schemeClr val="dk1"/>
                        </a:solidFill>
                        <a:effectLst/>
                        <a:latin typeface="+mn-lt"/>
                        <a:ea typeface="+mn-ea"/>
                        <a:cs typeface="+mn-cs"/>
                      </a:endParaRPr>
                    </a:p>
                    <a:p>
                      <a:r>
                        <a:rPr lang="zh-Hant" altLang="en-US" sz="1800" kern="1200" dirty="0">
                          <a:solidFill>
                            <a:schemeClr val="dk1"/>
                          </a:solidFill>
                          <a:effectLst/>
                          <a:latin typeface="+mn-lt"/>
                          <a:ea typeface="+mn-ea"/>
                          <a:cs typeface="+mn-cs"/>
                        </a:rPr>
                        <a:t>弗朗西斯科</a:t>
                      </a:r>
                      <a:r>
                        <a:rPr lang="en-US" altLang="zh-Hant" sz="1800" kern="1200" dirty="0">
                          <a:solidFill>
                            <a:schemeClr val="dk1"/>
                          </a:solidFill>
                          <a:effectLst/>
                          <a:latin typeface="+mn-lt"/>
                          <a:ea typeface="+mn-ea"/>
                          <a:cs typeface="+mn-cs"/>
                        </a:rPr>
                        <a:t>·</a:t>
                      </a:r>
                      <a:r>
                        <a:rPr lang="zh-Hant" altLang="en-US" sz="1800" kern="1200" dirty="0">
                          <a:solidFill>
                            <a:schemeClr val="dk1"/>
                          </a:solidFill>
                          <a:effectLst/>
                          <a:latin typeface="+mn-lt"/>
                          <a:ea typeface="+mn-ea"/>
                          <a:cs typeface="+mn-cs"/>
                        </a:rPr>
                        <a:t>阿莫羅斯法國，科諾</a:t>
                      </a:r>
                      <a:r>
                        <a:rPr lang="en-US" altLang="zh-Hant" sz="1800" kern="1200" dirty="0">
                          <a:solidFill>
                            <a:schemeClr val="dk1"/>
                          </a:solidFill>
                          <a:effectLst/>
                          <a:latin typeface="+mn-lt"/>
                          <a:ea typeface="+mn-ea"/>
                          <a:cs typeface="+mn-cs"/>
                        </a:rPr>
                        <a:t>19 </a:t>
                      </a:r>
                      <a:r>
                        <a:rPr lang="zh-Hant" altLang="en-US" sz="1800" kern="1200" dirty="0">
                          <a:solidFill>
                            <a:schemeClr val="dk1"/>
                          </a:solidFill>
                          <a:effectLst/>
                          <a:latin typeface="+mn-lt"/>
                          <a:ea typeface="+mn-ea"/>
                          <a:cs typeface="+mn-cs"/>
                        </a:rPr>
                        <a:t>世紀 移動教育（軍事應用性質）</a:t>
                      </a:r>
                      <a:endParaRPr lang="en" sz="1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3654346828"/>
                  </a:ext>
                </a:extLst>
              </a:tr>
              <a:tr h="811195">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ru-BY" sz="2000" dirty="0">
                        <a:solidFill>
                          <a:schemeClr val="tx1"/>
                        </a:solidFill>
                      </a:endParaRPr>
                    </a:p>
                  </a:txBody>
                  <a:tcPr>
                    <a:solidFill>
                      <a:schemeClr val="bg2"/>
                    </a:solidFill>
                  </a:tcPr>
                </a:tc>
                <a:tc>
                  <a:txBody>
                    <a:bodyPr/>
                    <a:lstStyle/>
                    <a:p>
                      <a:r>
                        <a:rPr lang="en" sz="1800" kern="1200" dirty="0">
                          <a:solidFill>
                            <a:schemeClr val="dk1"/>
                          </a:solidFill>
                          <a:effectLst/>
                          <a:latin typeface="+mn-lt"/>
                          <a:ea typeface="+mn-ea"/>
                          <a:cs typeface="+mn-cs"/>
                        </a:rPr>
                        <a:t>Movement education (military-applied character)</a:t>
                      </a:r>
                      <a:endParaRPr lang="ru-RU" sz="1800" kern="1200" dirty="0">
                        <a:solidFill>
                          <a:schemeClr val="dk1"/>
                        </a:solidFill>
                        <a:effectLst/>
                        <a:latin typeface="+mn-lt"/>
                        <a:ea typeface="+mn-ea"/>
                        <a:cs typeface="+mn-cs"/>
                      </a:endParaRPr>
                    </a:p>
                    <a:p>
                      <a:r>
                        <a:rPr lang="zh-Hant" altLang="en-US" sz="1800" kern="1200" dirty="0">
                          <a:solidFill>
                            <a:schemeClr val="dk1"/>
                          </a:solidFill>
                          <a:effectLst/>
                          <a:latin typeface="+mn-lt"/>
                          <a:ea typeface="+mn-ea"/>
                          <a:cs typeface="+mn-cs"/>
                        </a:rPr>
                        <a:t>移動教育（軍事應用性質）</a:t>
                      </a:r>
                      <a:endParaRPr lang="en" sz="1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131776239"/>
                  </a:ext>
                </a:extLst>
              </a:tr>
              <a:tr h="877627">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ru-BY" sz="2000" dirty="0">
                        <a:solidFill>
                          <a:schemeClr val="tx1"/>
                        </a:solidFill>
                      </a:endParaRPr>
                    </a:p>
                  </a:txBody>
                  <a:tcPr>
                    <a:solidFill>
                      <a:schemeClr val="bg2"/>
                    </a:solidFill>
                  </a:tcPr>
                </a:tc>
                <a:tc>
                  <a:txBody>
                    <a:bodyPr/>
                    <a:lstStyle/>
                    <a:p>
                      <a:r>
                        <a:rPr lang="en" sz="1800" kern="1200" dirty="0">
                          <a:solidFill>
                            <a:schemeClr val="dk1"/>
                          </a:solidFill>
                          <a:effectLst/>
                          <a:latin typeface="+mn-lt"/>
                          <a:ea typeface="+mn-ea"/>
                          <a:cs typeface="+mn-cs"/>
                        </a:rPr>
                        <a:t>The goal is to develop military-applied skills.</a:t>
                      </a:r>
                      <a:endParaRPr lang="ru-RU" sz="1800" kern="1200" dirty="0">
                        <a:solidFill>
                          <a:schemeClr val="dk1"/>
                        </a:solidFill>
                        <a:effectLst/>
                        <a:latin typeface="+mn-lt"/>
                        <a:ea typeface="+mn-ea"/>
                        <a:cs typeface="+mn-cs"/>
                      </a:endParaRPr>
                    </a:p>
                    <a:p>
                      <a:r>
                        <a:rPr lang="zh-Hant" altLang="en-US" sz="1800" kern="1200" dirty="0">
                          <a:solidFill>
                            <a:schemeClr val="dk1"/>
                          </a:solidFill>
                          <a:effectLst/>
                          <a:latin typeface="+mn-lt"/>
                          <a:ea typeface="+mn-ea"/>
                          <a:cs typeface="+mn-cs"/>
                        </a:rPr>
                        <a:t>目標是培養軍事應用技能。</a:t>
                      </a:r>
                      <a:endParaRPr lang="en" sz="1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1112852836"/>
                  </a:ext>
                </a:extLst>
              </a:tr>
              <a:tr h="705713">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ru-BY" sz="2000" dirty="0">
                        <a:solidFill>
                          <a:schemeClr val="tx1"/>
                        </a:solidFill>
                      </a:endParaRPr>
                    </a:p>
                  </a:txBody>
                  <a:tcPr>
                    <a:solidFill>
                      <a:schemeClr val="bg2"/>
                    </a:solidFill>
                  </a:tcPr>
                </a:tc>
                <a:tc>
                  <a:txBody>
                    <a:bodyPr/>
                    <a:lstStyle/>
                    <a:p>
                      <a:r>
                        <a:rPr lang="en" sz="1800" kern="1200" dirty="0">
                          <a:solidFill>
                            <a:schemeClr val="dk1"/>
                          </a:solidFill>
                          <a:effectLst/>
                          <a:latin typeface="+mn-lt"/>
                          <a:ea typeface="+mn-ea"/>
                          <a:cs typeface="+mn-cs"/>
                        </a:rPr>
                        <a:t>Formation of motor skills of applied nature Development of physical qualities (strength, speed, endurance, coordination).</a:t>
                      </a:r>
                      <a:r>
                        <a:rPr lang="zh-Hant" altLang="en-US" sz="1800" kern="1200" dirty="0">
                          <a:solidFill>
                            <a:schemeClr val="dk1"/>
                          </a:solidFill>
                          <a:effectLst/>
                          <a:latin typeface="+mn-lt"/>
                          <a:ea typeface="+mn-ea"/>
                          <a:cs typeface="+mn-cs"/>
                        </a:rPr>
                        <a:t>培養應用性質的運動技能 發展身體素質（力量、速度、耐力、協調）。</a:t>
                      </a:r>
                      <a:endParaRPr lang="en" sz="1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2088944803"/>
                  </a:ext>
                </a:extLst>
              </a:tr>
              <a:tr h="1010901">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chemeClr val="bg2"/>
                    </a:solidFill>
                  </a:tcPr>
                </a:tc>
                <a:tc>
                  <a:txBody>
                    <a:bodyPr/>
                    <a:lstStyle/>
                    <a:p>
                      <a:r>
                        <a:rPr lang="en" sz="1800" kern="1200" dirty="0">
                          <a:solidFill>
                            <a:schemeClr val="dk1"/>
                          </a:solidFill>
                          <a:effectLst/>
                          <a:latin typeface="+mn-lt"/>
                          <a:ea typeface="+mn-ea"/>
                          <a:cs typeface="+mn-cs"/>
                        </a:rPr>
                        <a:t>The main exercises are walking, running, jumping, climbing, carrying loads, swimming and diving, wrestling, throwing, fencing, voltizhirovka and shooting. Shells - ropes, bridges, fences, stairs.</a:t>
                      </a:r>
                      <a:r>
                        <a:rPr lang="zh-Hant" altLang="en-US" sz="1800" kern="1200" dirty="0">
                          <a:solidFill>
                            <a:schemeClr val="dk1"/>
                          </a:solidFill>
                          <a:effectLst/>
                          <a:latin typeface="+mn-lt"/>
                          <a:ea typeface="+mn-ea"/>
                          <a:cs typeface="+mn-cs"/>
                        </a:rPr>
                        <a:t>主要練習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步行，跑步，跳躍，攀岩，攜帶貨物，游泳和潛水，摔跤，投擲，擊劍，自由式滑雪和射擊。炮彈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繩索，橋樑，柵欄，樓梯。</a:t>
                      </a:r>
                      <a:endParaRPr lang="en" sz="1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1200441986"/>
                  </a:ext>
                </a:extLst>
              </a:tr>
              <a:tr h="1010901">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solidFill>
                      <a:schemeClr val="bg2"/>
                    </a:solidFill>
                  </a:tcPr>
                </a:tc>
                <a:tc>
                  <a:txBody>
                    <a:bodyPr/>
                    <a:lstStyle/>
                    <a:p>
                      <a:pPr indent="215900">
                        <a:lnSpc>
                          <a:spcPct val="80000"/>
                        </a:lnSpc>
                        <a:spcAft>
                          <a:spcPts val="0"/>
                        </a:spcAft>
                      </a:pPr>
                      <a:r>
                        <a:rPr lang="en" sz="1800" kern="1200" dirty="0">
                          <a:solidFill>
                            <a:schemeClr val="dk1"/>
                          </a:solidFill>
                          <a:effectLst/>
                          <a:latin typeface="+mn-lt"/>
                          <a:ea typeface="+mn-ea"/>
                          <a:cs typeface="+mn-cs"/>
                        </a:rPr>
                        <a:t>The goal is to teach the soldier to overcome space and obstacles.</a:t>
                      </a:r>
                      <a:r>
                        <a:rPr lang="en-US" sz="1800" dirty="0">
                          <a:effectLst/>
                        </a:rPr>
                        <a:t>
</a:t>
                      </a:r>
                      <a:r>
                        <a:rPr lang="zh-Hant" altLang="en-US" sz="1800" kern="1200" dirty="0">
                          <a:solidFill>
                            <a:schemeClr val="dk1"/>
                          </a:solidFill>
                          <a:effectLst/>
                          <a:latin typeface="+mn-lt"/>
                          <a:ea typeface="+mn-ea"/>
                          <a:cs typeface="+mn-cs"/>
                        </a:rPr>
                        <a:t>目標是教士兵克服空間和障礙。</a:t>
                      </a:r>
                      <a:endParaRPr lang="ru-BY" sz="2000" dirty="0">
                        <a:effectLst/>
                        <a:latin typeface="Times New Roman" panose="02020603050405020304" pitchFamily="18" charset="0"/>
                        <a:ea typeface="Times New Roman" panose="02020603050405020304" pitchFamily="18" charset="0"/>
                      </a:endParaRPr>
                    </a:p>
                  </a:txBody>
                  <a:tcPr>
                    <a:solidFill>
                      <a:schemeClr val="bg2"/>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3679671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5533B872-ADEB-4125-B28A-8065F46E55A0}"/>
              </a:ext>
            </a:extLst>
          </p:cNvPr>
          <p:cNvGraphicFramePr>
            <a:graphicFrameLocks noGrp="1"/>
          </p:cNvGraphicFramePr>
          <p:nvPr>
            <p:extLst>
              <p:ext uri="{D42A27DB-BD31-4B8C-83A1-F6EECF244321}">
                <p14:modId xmlns:p14="http://schemas.microsoft.com/office/powerpoint/2010/main" val="1595493709"/>
              </p:ext>
            </p:extLst>
          </p:nvPr>
        </p:nvGraphicFramePr>
        <p:xfrm>
          <a:off x="468085" y="217887"/>
          <a:ext cx="11255829" cy="6469062"/>
        </p:xfrm>
        <a:graphic>
          <a:graphicData uri="http://schemas.openxmlformats.org/drawingml/2006/table">
            <a:tbl>
              <a:tblPr firstRow="1" bandRow="1">
                <a:tableStyleId>{5C22544A-7EE6-4342-B048-85BDC9FD1C3A}</a:tableStyleId>
              </a:tblPr>
              <a:tblGrid>
                <a:gridCol w="2536372">
                  <a:extLst>
                    <a:ext uri="{9D8B030D-6E8A-4147-A177-3AD203B41FA5}">
                      <a16:colId xmlns:a16="http://schemas.microsoft.com/office/drawing/2014/main" val="3763131901"/>
                    </a:ext>
                  </a:extLst>
                </a:gridCol>
                <a:gridCol w="8719457">
                  <a:extLst>
                    <a:ext uri="{9D8B030D-6E8A-4147-A177-3AD203B41FA5}">
                      <a16:colId xmlns:a16="http://schemas.microsoft.com/office/drawing/2014/main" val="3855786155"/>
                    </a:ext>
                  </a:extLst>
                </a:gridCol>
              </a:tblGrid>
              <a:tr h="6554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ru-BY"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accent2">
                              <a:lumMod val="50000"/>
                            </a:schemeClr>
                          </a:solidFill>
                          <a:effectLst/>
                          <a:latin typeface="+mn-lt"/>
                          <a:ea typeface="+mn-ea"/>
                          <a:cs typeface="+mn-cs"/>
                        </a:rPr>
                        <a:t>名字</a:t>
                      </a:r>
                      <a:endParaRPr lang="ru-BY"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80000"/>
                        </a:lnSpc>
                        <a:spcAft>
                          <a:spcPts val="0"/>
                        </a:spcAft>
                      </a:pPr>
                      <a:r>
                        <a:rPr lang="en" sz="2000" b="1" kern="1200" dirty="0">
                          <a:solidFill>
                            <a:schemeClr val="accent2">
                              <a:lumMod val="50000"/>
                            </a:schemeClr>
                          </a:solidFill>
                          <a:effectLst/>
                          <a:latin typeface="+mn-lt"/>
                          <a:ea typeface="+mn-ea"/>
                          <a:cs typeface="+mn-cs"/>
                        </a:rPr>
                        <a:t>Personality-oriented (personalist) concept of learning motor activity</a:t>
                      </a:r>
                      <a:endParaRPr lang="ru-RU" sz="2000" b="1" kern="1200" dirty="0">
                        <a:solidFill>
                          <a:schemeClr val="accent2">
                            <a:lumMod val="50000"/>
                          </a:schemeClr>
                        </a:solidFill>
                        <a:effectLst/>
                        <a:latin typeface="+mn-lt"/>
                        <a:ea typeface="+mn-ea"/>
                        <a:cs typeface="+mn-cs"/>
                      </a:endParaRPr>
                    </a:p>
                    <a:p>
                      <a:pPr indent="215900">
                        <a:lnSpc>
                          <a:spcPct val="80000"/>
                        </a:lnSpc>
                        <a:spcAft>
                          <a:spcPts val="0"/>
                        </a:spcAft>
                      </a:pPr>
                      <a:r>
                        <a:rPr lang="zh-Hant" altLang="en-US" sz="2000" b="1" kern="1200" dirty="0">
                          <a:solidFill>
                            <a:schemeClr val="accent2">
                              <a:lumMod val="50000"/>
                            </a:schemeClr>
                          </a:solidFill>
                          <a:effectLst/>
                          <a:latin typeface="+mn-lt"/>
                          <a:ea typeface="+mn-ea"/>
                          <a:cs typeface="+mn-cs"/>
                        </a:rPr>
                        <a:t>以個人為導向（個人化）運動訓練理念</a:t>
                      </a:r>
                      <a:endParaRPr lang="zh-Hant" altLang="en-US" sz="2400" b="1" kern="1200" dirty="0">
                        <a:solidFill>
                          <a:schemeClr val="accent2">
                            <a:lumMod val="50000"/>
                          </a:schemeClr>
                        </a:solidFill>
                        <a:effectLst/>
                        <a:latin typeface="+mn-lt"/>
                        <a:ea typeface="+mn-ea"/>
                        <a:cs typeface="+mn-cs"/>
                      </a:endParaRPr>
                    </a:p>
                  </a:txBody>
                  <a:tcPr>
                    <a:solidFill>
                      <a:schemeClr val="accent2">
                        <a:lumMod val="20000"/>
                        <a:lumOff val="80000"/>
                      </a:schemeClr>
                    </a:solidFill>
                  </a:tcPr>
                </a:tc>
                <a:extLst>
                  <a:ext uri="{0D108BD9-81ED-4DB2-BD59-A6C34878D82A}">
                    <a16:rowId xmlns:a16="http://schemas.microsoft.com/office/drawing/2014/main" val="1503506425"/>
                  </a:ext>
                </a:extLst>
              </a:tr>
              <a:tr h="988155">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ru-BY" sz="2000" dirty="0">
                        <a:solidFill>
                          <a:schemeClr val="tx1"/>
                        </a:solidFill>
                      </a:endParaRP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 sz="1800" kern="1200" dirty="0">
                          <a:solidFill>
                            <a:schemeClr val="dk1"/>
                          </a:solidFill>
                          <a:effectLst/>
                          <a:latin typeface="+mn-lt"/>
                          <a:ea typeface="+mn-ea"/>
                          <a:cs typeface="+mn-cs"/>
                        </a:rPr>
                        <a:t>K. Gordain and I. Tamboer. R. Laban. Holland, England/ Ser. XX century.</a:t>
                      </a:r>
                    </a:p>
                    <a:p>
                      <a:pPr indent="215900">
                        <a:lnSpc>
                          <a:spcPct val="80000"/>
                        </a:lnSpc>
                        <a:spcAft>
                          <a:spcPts val="0"/>
                        </a:spcAft>
                      </a:pPr>
                      <a:endParaRPr lang="ru-RU" sz="1800" dirty="0">
                        <a:effectLst/>
                      </a:endParaRPr>
                    </a:p>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Hant" sz="1800" kern="1200" dirty="0">
                          <a:solidFill>
                            <a:schemeClr val="dk1"/>
                          </a:solidFill>
                          <a:effectLst/>
                          <a:latin typeface="+mn-lt"/>
                          <a:ea typeface="+mn-ea"/>
                          <a:cs typeface="+mn-cs"/>
                        </a:rPr>
                        <a:t>K. </a:t>
                      </a:r>
                      <a:r>
                        <a:rPr lang="zh-Hant" altLang="en-US" sz="1800" kern="1200" dirty="0">
                          <a:solidFill>
                            <a:schemeClr val="dk1"/>
                          </a:solidFill>
                          <a:effectLst/>
                          <a:latin typeface="+mn-lt"/>
                          <a:ea typeface="+mn-ea"/>
                          <a:cs typeface="+mn-cs"/>
                        </a:rPr>
                        <a:t>戈爾代恩和伊</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坦博耶</a:t>
                      </a:r>
                      <a:r>
                        <a:rPr lang="en-US" altLang="zh-Hant" sz="1800" kern="1200" dirty="0">
                          <a:solidFill>
                            <a:schemeClr val="dk1"/>
                          </a:solidFill>
                          <a:effectLst/>
                          <a:latin typeface="+mn-lt"/>
                          <a:ea typeface="+mn-ea"/>
                          <a:cs typeface="+mn-cs"/>
                        </a:rPr>
                        <a:t>R. </a:t>
                      </a:r>
                      <a:r>
                        <a:rPr lang="zh-Hant" altLang="en-US" sz="1800" kern="1200" dirty="0">
                          <a:solidFill>
                            <a:schemeClr val="dk1"/>
                          </a:solidFill>
                          <a:effectLst/>
                          <a:latin typeface="+mn-lt"/>
                          <a:ea typeface="+mn-ea"/>
                          <a:cs typeface="+mn-cs"/>
                        </a:rPr>
                        <a:t>拉班荷蘭，英格蘭</a:t>
                      </a:r>
                      <a:r>
                        <a:rPr lang="en-US" altLang="zh-Hant" sz="1800" kern="1200" dirty="0">
                          <a:solidFill>
                            <a:schemeClr val="dk1"/>
                          </a:solidFill>
                          <a:effectLst/>
                          <a:latin typeface="+mn-lt"/>
                          <a:ea typeface="+mn-ea"/>
                          <a:cs typeface="+mn-cs"/>
                        </a:rPr>
                        <a:t>/</a:t>
                      </a:r>
                      <a:r>
                        <a:rPr lang="zh-Hant" altLang="en-US" sz="1800" kern="1200" dirty="0">
                          <a:solidFill>
                            <a:schemeClr val="dk1"/>
                          </a:solidFill>
                          <a:effectLst/>
                          <a:latin typeface="+mn-lt"/>
                          <a:ea typeface="+mn-ea"/>
                          <a:cs typeface="+mn-cs"/>
                        </a:rPr>
                        <a:t>塞爾。</a:t>
                      </a:r>
                      <a:r>
                        <a:rPr lang="en-US" altLang="zh-Hant" sz="1800" kern="1200" dirty="0">
                          <a:solidFill>
                            <a:schemeClr val="dk1"/>
                          </a:solidFill>
                          <a:effectLst/>
                          <a:latin typeface="+mn-lt"/>
                          <a:ea typeface="+mn-ea"/>
                          <a:cs typeface="+mn-cs"/>
                        </a:rPr>
                        <a:t>XX </a:t>
                      </a:r>
                      <a:r>
                        <a:rPr lang="zh-Hant" altLang="en-US" sz="1800" kern="1200" dirty="0">
                          <a:solidFill>
                            <a:schemeClr val="dk1"/>
                          </a:solidFill>
                          <a:effectLst/>
                          <a:latin typeface="+mn-lt"/>
                          <a:ea typeface="+mn-ea"/>
                          <a:cs typeface="+mn-cs"/>
                        </a:rPr>
                        <a:t>在。</a:t>
                      </a:r>
                      <a:endParaRPr lang="ru-BY"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3654346828"/>
                  </a:ext>
                </a:extLst>
              </a:tr>
              <a:tr h="893825">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ru-BY"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800" kern="1200" dirty="0">
                          <a:solidFill>
                            <a:schemeClr val="dk1"/>
                          </a:solidFill>
                          <a:effectLst/>
                          <a:latin typeface="+mn-lt"/>
                          <a:ea typeface="+mn-ea"/>
                          <a:cs typeface="+mn-cs"/>
                        </a:rPr>
                        <a:t>Educational through movement education (motor activity as a dialogue between the individual and his environment)</a:t>
                      </a:r>
                    </a:p>
                    <a:p>
                      <a:r>
                        <a:rPr lang="zh-Hant" altLang="en-US" sz="1800" kern="1200" dirty="0">
                          <a:solidFill>
                            <a:schemeClr val="dk1"/>
                          </a:solidFill>
                          <a:effectLst/>
                          <a:latin typeface="+mn-lt"/>
                          <a:ea typeface="+mn-ea"/>
                          <a:cs typeface="+mn-cs"/>
                        </a:rPr>
                        <a:t>通過運動教育進行教育（運動活動作為個人與其周圍環境之間的對話） </a:t>
                      </a:r>
                    </a:p>
                  </a:txBody>
                  <a:tcPr>
                    <a:solidFill>
                      <a:srgbClr val="FFFFCC"/>
                    </a:solidFill>
                  </a:tcPr>
                </a:tc>
                <a:extLst>
                  <a:ext uri="{0D108BD9-81ED-4DB2-BD59-A6C34878D82A}">
                    <a16:rowId xmlns:a16="http://schemas.microsoft.com/office/drawing/2014/main" val="131776239"/>
                  </a:ext>
                </a:extLst>
              </a:tr>
              <a:tr h="893825">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ru-BY"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800" kern="1200" dirty="0">
                          <a:solidFill>
                            <a:schemeClr val="dk1"/>
                          </a:solidFill>
                          <a:effectLst/>
                          <a:latin typeface="+mn-lt"/>
                          <a:ea typeface="+mn-ea"/>
                          <a:cs typeface="+mn-cs"/>
                        </a:rPr>
                        <a:t>Formation of motor culture as part of the development of personality and its relationship with the outside world</a:t>
                      </a:r>
                    </a:p>
                    <a:p>
                      <a:r>
                        <a:rPr lang="zh-Hant" altLang="en-US" sz="1800" kern="1200" dirty="0">
                          <a:solidFill>
                            <a:schemeClr val="dk1"/>
                          </a:solidFill>
                          <a:effectLst/>
                          <a:latin typeface="+mn-lt"/>
                          <a:ea typeface="+mn-ea"/>
                          <a:cs typeface="+mn-cs"/>
                        </a:rPr>
                        <a:t>運動文化的形成是個人發展及其與周圍世界關係的一部分 </a:t>
                      </a:r>
                    </a:p>
                  </a:txBody>
                  <a:tcPr>
                    <a:solidFill>
                      <a:srgbClr val="FFFFCC"/>
                    </a:solidFill>
                  </a:tcPr>
                </a:tc>
                <a:extLst>
                  <a:ext uri="{0D108BD9-81ED-4DB2-BD59-A6C34878D82A}">
                    <a16:rowId xmlns:a16="http://schemas.microsoft.com/office/drawing/2014/main" val="1112852836"/>
                  </a:ext>
                </a:extLst>
              </a:tr>
              <a:tr h="893825">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ru-BY" sz="2000" dirty="0">
                        <a:solidFill>
                          <a:schemeClr val="tx1"/>
                        </a:solidFill>
                      </a:endParaRPr>
                    </a:p>
                  </a:txBody>
                  <a:tcPr>
                    <a:solidFill>
                      <a:srgbClr val="FFFFCC"/>
                    </a:solidFill>
                  </a:tcPr>
                </a:tc>
                <a:tc>
                  <a:txBody>
                    <a:bodyPr/>
                    <a:lstStyle/>
                    <a:p>
                      <a:r>
                        <a:rPr lang="en" sz="1800" kern="1200" dirty="0">
                          <a:solidFill>
                            <a:schemeClr val="dk1"/>
                          </a:solidFill>
                          <a:effectLst/>
                          <a:latin typeface="+mn-lt"/>
                          <a:ea typeface="+mn-ea"/>
                          <a:cs typeface="+mn-cs"/>
                        </a:rPr>
                        <a:t>Recovery. Formation and improvement of qualities (physical, mental, moral, aesthetic, creative, etc.)- Recreation and rehabilitation.</a:t>
                      </a:r>
                      <a:endParaRPr lang="ru-RU" altLang="zh-Hant" sz="1800" kern="1200" dirty="0">
                        <a:solidFill>
                          <a:schemeClr val="dk1"/>
                        </a:solidFill>
                        <a:effectLst/>
                        <a:latin typeface="+mn-lt"/>
                        <a:ea typeface="+mn-ea"/>
                        <a:cs typeface="+mn-cs"/>
                      </a:endParaRPr>
                    </a:p>
                    <a:p>
                      <a:r>
                        <a:rPr lang="zh-Hant" altLang="en-US" sz="1800" kern="1200" dirty="0">
                          <a:solidFill>
                            <a:schemeClr val="dk1"/>
                          </a:solidFill>
                          <a:effectLst/>
                          <a:latin typeface="+mn-lt"/>
                          <a:ea typeface="+mn-ea"/>
                          <a:cs typeface="+mn-cs"/>
                        </a:rPr>
                        <a:t>恢復。形成和提高素質（身體、精神、道德、審美、創造力等）</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娛樂和康復。</a:t>
                      </a:r>
                    </a:p>
                  </a:txBody>
                  <a:tcPr>
                    <a:solidFill>
                      <a:srgbClr val="FFFFCC"/>
                    </a:solidFill>
                  </a:tcPr>
                </a:tc>
                <a:extLst>
                  <a:ext uri="{0D108BD9-81ED-4DB2-BD59-A6C34878D82A}">
                    <a16:rowId xmlns:a16="http://schemas.microsoft.com/office/drawing/2014/main" val="2088944803"/>
                  </a:ext>
                </a:extLst>
              </a:tr>
              <a:tr h="988155">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endParaRPr lang="ru-RU" sz="1800" kern="1200" dirty="0">
                        <a:solidFill>
                          <a:schemeClr val="dk1"/>
                        </a:solidFill>
                        <a:effectLst/>
                        <a:latin typeface="+mn-lt"/>
                        <a:ea typeface="+mn-ea"/>
                        <a:cs typeface="+mn-cs"/>
                      </a:endParaRPr>
                    </a:p>
                    <a:p>
                      <a:pPr marL="0" marR="0" lvl="0" indent="215900" algn="l" defTabSz="914400" rtl="0" eaLnBrk="1" fontAlgn="auto" latinLnBrk="0" hangingPunct="1">
                        <a:lnSpc>
                          <a:spcPct val="80000"/>
                        </a:lnSpc>
                        <a:spcBef>
                          <a:spcPts val="0"/>
                        </a:spcBef>
                        <a:spcAft>
                          <a:spcPts val="0"/>
                        </a:spcAft>
                        <a:buClrTx/>
                        <a:buSzTx/>
                        <a:buFontTx/>
                        <a:buNone/>
                        <a:tabLst/>
                        <a:defRPr/>
                      </a:pPr>
                      <a:r>
                        <a:rPr lang="en" sz="1800" kern="1200" dirty="0">
                          <a:solidFill>
                            <a:schemeClr val="dk1"/>
                          </a:solidFill>
                          <a:effectLst/>
                          <a:latin typeface="+mn-lt"/>
                          <a:ea typeface="+mn-ea"/>
                          <a:cs typeface="+mn-cs"/>
                        </a:rPr>
                        <a:t>Exercises and games taking into account the age of the students.</a:t>
                      </a:r>
                    </a:p>
                    <a:p>
                      <a:pPr indent="215900">
                        <a:lnSpc>
                          <a:spcPct val="80000"/>
                        </a:lnSpc>
                        <a:spcAft>
                          <a:spcPts val="0"/>
                        </a:spcAft>
                      </a:pPr>
                      <a:r>
                        <a:rPr lang="zh-Hant" altLang="en-US" sz="1800" kern="1200" dirty="0">
                          <a:solidFill>
                            <a:schemeClr val="dk1"/>
                          </a:solidFill>
                          <a:effectLst/>
                          <a:latin typeface="+mn-lt"/>
                          <a:ea typeface="+mn-ea"/>
                          <a:cs typeface="+mn-cs"/>
                        </a:rPr>
                        <a:t>鍛煉和遊戲，以適應年齡。</a:t>
                      </a:r>
                      <a:endParaRPr lang="ru-BY"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1200441986"/>
                  </a:ext>
                </a:extLst>
              </a:tr>
              <a:tr h="1054714">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800" kern="1200" dirty="0">
                          <a:solidFill>
                            <a:schemeClr val="dk1"/>
                          </a:solidFill>
                          <a:effectLst/>
                          <a:latin typeface="+mn-lt"/>
                          <a:ea typeface="+mn-ea"/>
                          <a:cs typeface="+mn-cs"/>
                        </a:rPr>
                        <a:t>Movement training is seen as a necessary part of a person's overall education.</a:t>
                      </a:r>
                    </a:p>
                    <a:p>
                      <a:r>
                        <a:rPr lang="zh-Hant" altLang="en-US" sz="1800" kern="1200" dirty="0">
                          <a:solidFill>
                            <a:schemeClr val="dk1"/>
                          </a:solidFill>
                          <a:effectLst/>
                          <a:latin typeface="+mn-lt"/>
                          <a:ea typeface="+mn-ea"/>
                          <a:cs typeface="+mn-cs"/>
                        </a:rPr>
                        <a:t>運動訓練被視為人類通識教育的必要部分 </a:t>
                      </a:r>
                    </a:p>
                    <a:p>
                      <a:pPr indent="215900">
                        <a:lnSpc>
                          <a:spcPct val="80000"/>
                        </a:lnSpc>
                        <a:spcAft>
                          <a:spcPts val="0"/>
                        </a:spcAft>
                      </a:pPr>
                      <a:r>
                        <a:rPr lang="en-US" sz="1800" dirty="0">
                          <a:effectLst/>
                        </a:rPr>
                        <a:t>
</a:t>
                      </a:r>
                      <a:endParaRPr lang="ru-BY"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2662413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a:extLst>
              <a:ext uri="{FF2B5EF4-FFF2-40B4-BE49-F238E27FC236}">
                <a16:creationId xmlns:a16="http://schemas.microsoft.com/office/drawing/2014/main" id="{E049A537-A107-4671-98D2-1F84860A0E0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444" r="17304"/>
          <a:stretch/>
        </p:blipFill>
        <p:spPr bwMode="auto">
          <a:xfrm>
            <a:off x="8019172" y="3546348"/>
            <a:ext cx="3075547" cy="3073908"/>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a:extLst>
              <a:ext uri="{FF2B5EF4-FFF2-40B4-BE49-F238E27FC236}">
                <a16:creationId xmlns:a16="http://schemas.microsoft.com/office/drawing/2014/main" id="{51AEB846-67C2-4CAE-9565-1ADF7B91E1A1}"/>
              </a:ext>
            </a:extLst>
          </p:cNvPr>
          <p:cNvSpPr>
            <a:spLocks noGrp="1"/>
          </p:cNvSpPr>
          <p:nvPr>
            <p:ph idx="1"/>
          </p:nvPr>
        </p:nvSpPr>
        <p:spPr>
          <a:xfrm>
            <a:off x="801624" y="646176"/>
            <a:ext cx="10878312" cy="5303520"/>
          </a:xfrm>
        </p:spPr>
        <p:txBody>
          <a:bodyPr>
            <a:normAutofit/>
          </a:bodyPr>
          <a:lstStyle/>
          <a:p>
            <a:pPr marL="0" indent="0">
              <a:buNone/>
            </a:pPr>
            <a:r>
              <a:rPr lang="en" sz="2800" dirty="0"/>
              <a:t>Stolyarov V. I. distinguishes </a:t>
            </a:r>
            <a:r>
              <a:rPr lang="en" sz="2800" b="1" dirty="0">
                <a:solidFill>
                  <a:srgbClr val="0070C0"/>
                </a:solidFill>
              </a:rPr>
              <a:t>2 types</a:t>
            </a:r>
            <a:r>
              <a:rPr lang="en" sz="2800" b="1" dirty="0"/>
              <a:t> of concepts of physical education</a:t>
            </a:r>
            <a:r>
              <a:rPr lang="en" sz="2800" dirty="0"/>
              <a:t>. </a:t>
            </a:r>
            <a:endParaRPr lang="ru-RU" sz="2800" dirty="0"/>
          </a:p>
          <a:p>
            <a:pPr marL="0" indent="0">
              <a:buNone/>
            </a:pPr>
            <a:r>
              <a:rPr lang="en" sz="2800" dirty="0"/>
              <a:t>The concepts of the </a:t>
            </a:r>
            <a:r>
              <a:rPr lang="ru-RU" sz="2800" dirty="0"/>
              <a:t>1</a:t>
            </a:r>
            <a:r>
              <a:rPr lang="en" sz="2800" dirty="0"/>
              <a:t> type are </a:t>
            </a:r>
            <a:r>
              <a:rPr lang="en" sz="2800" u="sng" dirty="0"/>
              <a:t>based on a special specialized form of motor activity</a:t>
            </a:r>
            <a:r>
              <a:rPr lang="ru-RU" sz="2800" u="sng" dirty="0"/>
              <a:t> </a:t>
            </a:r>
            <a:r>
              <a:rPr lang="en-US" sz="2800" u="sng" dirty="0"/>
              <a:t>and </a:t>
            </a:r>
            <a:r>
              <a:rPr lang="en" sz="2800" dirty="0"/>
              <a:t>solve a wide range of socio-cultural tasks, rehabilitation, physical improvement, organization of recreation, entertainment, recreation, aesthetic and moral education."</a:t>
            </a:r>
          </a:p>
          <a:p>
            <a:pPr marL="0" indent="0">
              <a:buNone/>
            </a:pPr>
            <a:endParaRPr lang="ru-RU" altLang="zh-CN" dirty="0"/>
          </a:p>
          <a:p>
            <a:pPr marL="0" indent="0">
              <a:buNone/>
            </a:pPr>
            <a:r>
              <a:rPr lang="zh-CN" altLang="en-US" dirty="0"/>
              <a:t>斯托利亚罗夫强调了两种类型的体育概念。
第一类概念的基础是一种特殊的专业运动形式，</a:t>
            </a:r>
            <a:endParaRPr lang="ru-RU" altLang="zh-CN" dirty="0"/>
          </a:p>
          <a:p>
            <a:pPr marL="0" indent="0">
              <a:buNone/>
            </a:pPr>
            <a:r>
              <a:rPr lang="en-US" altLang="zh-CN" dirty="0"/>
              <a:t>"</a:t>
            </a:r>
            <a:r>
              <a:rPr lang="zh-CN" altLang="en-US" dirty="0"/>
              <a:t>旨在解决广泛的社会文化问题、健康、身体改善、娱乐、娱乐、娱乐、审美和道德教育</a:t>
            </a:r>
            <a:r>
              <a:rPr lang="en-US" altLang="zh-CN" dirty="0"/>
              <a:t>"</a:t>
            </a:r>
            <a:r>
              <a:rPr lang="zh-CN" altLang="en-US" dirty="0"/>
              <a:t>。
</a:t>
            </a:r>
            <a:endParaRPr lang="ru-BY" dirty="0"/>
          </a:p>
        </p:txBody>
      </p:sp>
    </p:spTree>
    <p:extLst>
      <p:ext uri="{BB962C8B-B14F-4D97-AF65-F5344CB8AC3E}">
        <p14:creationId xmlns:p14="http://schemas.microsoft.com/office/powerpoint/2010/main" val="3590849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p:txBody>
          <a:bodyPr/>
          <a:lstStyle/>
          <a:p>
            <a:r>
              <a:rPr lang="zh-CN" altLang="zh-CN"/>
              <a:t>空白演示</a:t>
            </a:r>
          </a:p>
        </p:txBody>
      </p:sp>
      <p:sp>
        <p:nvSpPr>
          <p:cNvPr id="3" name="副标题 2"/>
          <p:cNvSpPr>
            <a:spLocks noGrp="1"/>
          </p:cNvSpPr>
          <p:nvPr>
            <p:ph type="subTitle" idx="1"/>
            <p:custDataLst>
              <p:tags r:id="rId3"/>
            </p:custDataLst>
          </p:nvPr>
        </p:nvSpPr>
        <p:spPr/>
        <p:txBody>
          <a:bodyPr/>
          <a:lstStyle/>
          <a:p>
            <a:r>
              <a:rPr lang="zh-CN" altLang="en-US"/>
              <a:t>单击输入您的封面副标题</a:t>
            </a:r>
          </a:p>
        </p:txBody>
      </p:sp>
      <p:graphicFrame>
        <p:nvGraphicFramePr>
          <p:cNvPr id="5" name="Таблица 4"/>
          <p:cNvGraphicFramePr>
            <a:graphicFrameLocks noGrp="1"/>
          </p:cNvGraphicFramePr>
          <p:nvPr>
            <p:custDataLst>
              <p:tags r:id="rId4"/>
            </p:custDataLst>
          </p:nvPr>
        </p:nvGraphicFramePr>
        <p:xfrm>
          <a:off x="468085" y="217887"/>
          <a:ext cx="11255829" cy="640501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8969829">
                  <a:extLst>
                    <a:ext uri="{9D8B030D-6E8A-4147-A177-3AD203B41FA5}">
                      <a16:colId xmlns:a16="http://schemas.microsoft.com/office/drawing/2014/main" val="20001"/>
                    </a:ext>
                  </a:extLst>
                </a:gridCol>
              </a:tblGrid>
              <a:tr h="586592">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sz="2000" b="0" dirty="0">
                          <a:solidFill>
                            <a:schemeClr val="tx1"/>
                          </a:solidFill>
                          <a:effectLst/>
                          <a:ea typeface="Times New Roman" panose="02020603050405020304" pitchFamily="18" charset="0"/>
                          <a:cs typeface="+mn-lt"/>
                        </a:rPr>
                        <a:t>Name</a:t>
                      </a:r>
                      <a:endParaRPr lang="x-none" sz="2000" b="0" dirty="0">
                        <a:solidFill>
                          <a:schemeClr val="tx1"/>
                        </a:solidFill>
                        <a:effectLst/>
                        <a:ea typeface="Times New Roman" panose="02020603050405020304" pitchFamily="18" charset="0"/>
                        <a:cs typeface="+mn-lt"/>
                      </a:endParaRPr>
                    </a:p>
                    <a:p>
                      <a:pPr algn="just"/>
                      <a:r>
                        <a:rPr lang="en-US" altLang="en-US" sz="1800" b="0" kern="1200" dirty="0">
                          <a:solidFill>
                            <a:schemeClr val="tx1"/>
                          </a:solidFill>
                          <a:effectLst/>
                          <a:ea typeface="+mn-ea"/>
                          <a:cs typeface="+mn-lt"/>
                        </a:rPr>
                        <a:t>名字</a:t>
                      </a:r>
                    </a:p>
                  </a:txBody>
                  <a:tcPr>
                    <a:solidFill>
                      <a:schemeClr val="accent6">
                        <a:lumMod val="60000"/>
                        <a:lumOff val="40000"/>
                      </a:schemeClr>
                    </a:solidFill>
                  </a:tcPr>
                </a:tc>
                <a:tc>
                  <a:txBody>
                    <a:bodyPr/>
                    <a:lstStyle/>
                    <a:p>
                      <a:pPr indent="215900" algn="just">
                        <a:lnSpc>
                          <a:spcPct val="80000"/>
                        </a:lnSpc>
                        <a:spcAft>
                          <a:spcPts val="0"/>
                        </a:spcAft>
                      </a:pPr>
                      <a:r>
                        <a:rPr lang="en-US" altLang="en-US" sz="2400" b="1" kern="1200" dirty="0">
                          <a:solidFill>
                            <a:schemeClr val="tx1"/>
                          </a:solidFill>
                          <a:effectLst/>
                          <a:ea typeface="+mn-ea"/>
                          <a:cs typeface="+mn-lt"/>
                        </a:rPr>
                        <a:t>The concept of bodily experience  身体体验的概念</a:t>
                      </a:r>
                    </a:p>
                  </a:txBody>
                  <a:tcPr>
                    <a:solidFill>
                      <a:schemeClr val="accent6">
                        <a:lumMod val="60000"/>
                        <a:lumOff val="40000"/>
                      </a:schemeClr>
                    </a:solidFill>
                  </a:tcPr>
                </a:tc>
                <a:extLst>
                  <a:ext uri="{0D108BD9-81ED-4DB2-BD59-A6C34878D82A}">
                    <a16:rowId xmlns:a16="http://schemas.microsoft.com/office/drawing/2014/main" val="10000"/>
                  </a:ext>
                </a:extLst>
              </a:tr>
              <a:tr h="1010901">
                <a:tc>
                  <a:txBody>
                    <a:bodyPr/>
                    <a:lstStyle/>
                    <a:p>
                      <a:pPr algn="just"/>
                      <a:r>
                        <a:rPr lang="en-US" sz="2000" b="0" dirty="0">
                          <a:solidFill>
                            <a:schemeClr val="tx1"/>
                          </a:solidFill>
                          <a:effectLst/>
                          <a:cs typeface="+mn-lt"/>
                        </a:rPr>
                        <a:t>Authors, time, country</a:t>
                      </a:r>
                    </a:p>
                    <a:p>
                      <a:pPr algn="just"/>
                      <a:r>
                        <a:rPr lang="en-US" altLang="en-US" sz="1800" b="0" kern="1200" dirty="0">
                          <a:solidFill>
                            <a:schemeClr val="tx1"/>
                          </a:solidFill>
                          <a:effectLst/>
                          <a:ea typeface="+mn-ea"/>
                          <a:cs typeface="+mn-lt"/>
                        </a:rPr>
                        <a:t>作者， </a:t>
                      </a:r>
                      <a:r>
                        <a:rPr lang="zh-CN" altLang="en-US" sz="1800" b="0" kern="1200" dirty="0">
                          <a:solidFill>
                            <a:schemeClr val="tx1"/>
                          </a:solidFill>
                          <a:effectLst/>
                          <a:ea typeface="+mn-ea"/>
                          <a:cs typeface="+mn-lt"/>
                        </a:rPr>
                        <a:t>时间</a:t>
                      </a:r>
                      <a:r>
                        <a:rPr lang="en-US" altLang="en-US" sz="1800" b="0" kern="1200" dirty="0">
                          <a:solidFill>
                            <a:schemeClr val="tx1"/>
                          </a:solidFill>
                          <a:effectLst/>
                          <a:ea typeface="+mn-ea"/>
                          <a:cs typeface="+mn-lt"/>
                        </a:rPr>
                        <a:t>， </a:t>
                      </a:r>
                      <a:r>
                        <a:rPr lang="zh-CN" altLang="en-US" sz="1800" b="0" kern="1200" dirty="0">
                          <a:solidFill>
                            <a:schemeClr val="tx1"/>
                          </a:solidFill>
                          <a:effectLst/>
                          <a:ea typeface="+mn-ea"/>
                          <a:cs typeface="+mn-lt"/>
                        </a:rPr>
                        <a:t>国</a:t>
                      </a:r>
                      <a:r>
                        <a:rPr lang="en-US" altLang="en-US" sz="1800" b="0" kern="1200" dirty="0">
                          <a:solidFill>
                            <a:schemeClr val="tx1"/>
                          </a:solidFill>
                          <a:effectLst/>
                          <a:ea typeface="+mn-ea"/>
                          <a:cs typeface="+mn-lt"/>
                        </a:rPr>
                        <a:t>家</a:t>
                      </a: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107000"/>
                        </a:lnSpc>
                        <a:spcBef>
                          <a:spcPts val="400"/>
                        </a:spcBef>
                        <a:spcAft>
                          <a:spcPts val="0"/>
                        </a:spcAft>
                        <a:buClrTx/>
                        <a:buSzTx/>
                        <a:buFontTx/>
                        <a:buNone/>
                        <a:defRPr/>
                      </a:pPr>
                      <a:r>
                        <a:rPr lang="en-US" altLang="en-US" sz="1800" b="0" kern="1200" dirty="0">
                          <a:solidFill>
                            <a:schemeClr val="tx1"/>
                          </a:solidFill>
                          <a:effectLst/>
                          <a:ea typeface="+mn-ea"/>
                          <a:cs typeface="+mn-lt"/>
                        </a:rPr>
                        <a:t>I. Funke Germany II half. XX century     一、芬克德二</a:t>
                      </a:r>
                      <a:r>
                        <a:rPr lang="zh-CN" altLang="en-US" sz="1800" b="0" kern="1200" dirty="0">
                          <a:solidFill>
                            <a:schemeClr val="tx1"/>
                          </a:solidFill>
                          <a:effectLst/>
                          <a:ea typeface="+mn-ea"/>
                          <a:cs typeface="+mn-lt"/>
                        </a:rPr>
                        <a:t>世</a:t>
                      </a:r>
                      <a:r>
                        <a:rPr lang="en-US" altLang="en-US" sz="1800" b="0" kern="1200" dirty="0">
                          <a:solidFill>
                            <a:schemeClr val="tx1"/>
                          </a:solidFill>
                          <a:effectLst/>
                          <a:ea typeface="+mn-ea"/>
                          <a:cs typeface="+mn-lt"/>
                        </a:rPr>
                        <a:t>。 二十世纪</a:t>
                      </a:r>
                    </a:p>
                  </a:txBody>
                  <a:tcPr>
                    <a:solidFill>
                      <a:schemeClr val="accent6">
                        <a:lumMod val="20000"/>
                        <a:lumOff val="80000"/>
                      </a:schemeClr>
                    </a:solidFill>
                  </a:tcPr>
                </a:tc>
                <a:extLst>
                  <a:ext uri="{0D108BD9-81ED-4DB2-BD59-A6C34878D82A}">
                    <a16:rowId xmlns:a16="http://schemas.microsoft.com/office/drawing/2014/main" val="10001"/>
                  </a:ext>
                </a:extLst>
              </a:tr>
              <a:tr h="529113">
                <a:tc>
                  <a:txBody>
                    <a:bodyPr/>
                    <a:lstStyle/>
                    <a:p>
                      <a:pPr algn="just"/>
                      <a:r>
                        <a:rPr lang="en-US" sz="2000" b="0" dirty="0">
                          <a:solidFill>
                            <a:schemeClr val="tx1"/>
                          </a:solidFill>
                          <a:effectLst/>
                          <a:cs typeface="+mn-lt"/>
                        </a:rPr>
                        <a:t>Directivity</a:t>
                      </a:r>
                    </a:p>
                    <a:p>
                      <a:pPr algn="just"/>
                      <a:r>
                        <a:rPr lang="en-US" altLang="en-US" sz="1800" b="0" kern="1200" dirty="0">
                          <a:solidFill>
                            <a:schemeClr val="tx1"/>
                          </a:solidFill>
                          <a:effectLst/>
                          <a:ea typeface="+mn-ea"/>
                          <a:cs typeface="+mn-lt"/>
                        </a:rPr>
                        <a:t>方向性</a:t>
                      </a: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80000"/>
                        </a:lnSpc>
                        <a:spcBef>
                          <a:spcPts val="0"/>
                        </a:spcBef>
                        <a:spcAft>
                          <a:spcPts val="0"/>
                        </a:spcAft>
                        <a:buClrTx/>
                        <a:buSzTx/>
                        <a:buFontTx/>
                        <a:buNone/>
                        <a:defRPr/>
                      </a:pPr>
                      <a:r>
                        <a:rPr lang="en-US" altLang="en-US" sz="1800" b="0" kern="1200" dirty="0">
                          <a:solidFill>
                            <a:schemeClr val="tx1"/>
                          </a:solidFill>
                          <a:effectLst/>
                          <a:ea typeface="+mn-ea"/>
                          <a:cs typeface="+mn-lt"/>
                        </a:rPr>
                        <a:t>Movement education      运动教育</a:t>
                      </a:r>
                    </a:p>
                  </a:txBody>
                  <a:tcPr>
                    <a:solidFill>
                      <a:schemeClr val="accent6">
                        <a:lumMod val="20000"/>
                        <a:lumOff val="80000"/>
                      </a:schemeClr>
                    </a:solidFill>
                  </a:tcPr>
                </a:tc>
                <a:extLst>
                  <a:ext uri="{0D108BD9-81ED-4DB2-BD59-A6C34878D82A}">
                    <a16:rowId xmlns:a16="http://schemas.microsoft.com/office/drawing/2014/main" val="10002"/>
                  </a:ext>
                </a:extLst>
              </a:tr>
              <a:tr h="877627">
                <a:tc>
                  <a:txBody>
                    <a:bodyPr/>
                    <a:lstStyle/>
                    <a:p>
                      <a:pPr algn="just"/>
                      <a:r>
                        <a:rPr lang="en-US" sz="2000" b="0" dirty="0">
                          <a:solidFill>
                            <a:schemeClr val="tx1"/>
                          </a:solidFill>
                          <a:effectLst/>
                          <a:cs typeface="+mn-lt"/>
                        </a:rPr>
                        <a:t>Purpose</a:t>
                      </a:r>
                    </a:p>
                    <a:p>
                      <a:pPr algn="just"/>
                      <a:r>
                        <a:rPr lang="en-US" altLang="en-US" sz="1800" b="0" kern="1200" dirty="0">
                          <a:solidFill>
                            <a:schemeClr val="tx1"/>
                          </a:solidFill>
                          <a:effectLst/>
                          <a:ea typeface="+mn-ea"/>
                          <a:cs typeface="+mn-lt"/>
                        </a:rPr>
                        <a:t>目的</a:t>
                      </a:r>
                    </a:p>
                  </a:txBody>
                  <a:tcPr>
                    <a:solidFill>
                      <a:schemeClr val="accent6">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altLang="en-US" sz="1800" b="1" kern="1200" dirty="0">
                          <a:solidFill>
                            <a:schemeClr val="tx1"/>
                          </a:solidFill>
                          <a:effectLst/>
                          <a:ea typeface="+mn-ea"/>
                          <a:cs typeface="+mn-lt"/>
                        </a:rPr>
                        <a:t>  </a:t>
                      </a:r>
                      <a:r>
                        <a:rPr lang="en-US" altLang="en-US" sz="1800" b="0" kern="1200" dirty="0">
                          <a:solidFill>
                            <a:schemeClr val="tx1"/>
                          </a:solidFill>
                          <a:effectLst/>
                          <a:ea typeface="+mn-ea"/>
                          <a:cs typeface="+mn-lt"/>
                        </a:rPr>
                        <a:t>Formation of the ability to control your body      控制身体能力的形成</a:t>
                      </a:r>
                    </a:p>
                  </a:txBody>
                  <a:tcPr>
                    <a:solidFill>
                      <a:schemeClr val="accent6">
                        <a:lumMod val="20000"/>
                        <a:lumOff val="80000"/>
                      </a:schemeClr>
                    </a:solidFill>
                  </a:tcPr>
                </a:tc>
                <a:extLst>
                  <a:ext uri="{0D108BD9-81ED-4DB2-BD59-A6C34878D82A}">
                    <a16:rowId xmlns:a16="http://schemas.microsoft.com/office/drawing/2014/main" val="10003"/>
                  </a:ext>
                </a:extLst>
              </a:tr>
              <a:tr h="705713">
                <a:tc>
                  <a:txBody>
                    <a:bodyPr/>
                    <a:lstStyle/>
                    <a:p>
                      <a:pPr algn="just"/>
                      <a:r>
                        <a:rPr lang="en-US" sz="2000" b="0" dirty="0">
                          <a:solidFill>
                            <a:schemeClr val="tx1"/>
                          </a:solidFill>
                          <a:cs typeface="+mn-lt"/>
                        </a:rPr>
                        <a:t>Tasks</a:t>
                      </a:r>
                    </a:p>
                    <a:p>
                      <a:pPr algn="just"/>
                      <a:r>
                        <a:rPr lang="zh-CN" altLang="x-none" sz="2000" b="0" dirty="0">
                          <a:solidFill>
                            <a:schemeClr val="tx1"/>
                          </a:solidFill>
                          <a:cs typeface="+mn-lt"/>
                        </a:rPr>
                        <a:t>任务</a:t>
                      </a: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80000"/>
                        </a:lnSpc>
                        <a:spcBef>
                          <a:spcPts val="0"/>
                        </a:spcBef>
                        <a:spcAft>
                          <a:spcPts val="0"/>
                        </a:spcAft>
                        <a:buClrTx/>
                        <a:buSzTx/>
                        <a:buFontTx/>
                        <a:buNone/>
                        <a:defRPr/>
                      </a:pPr>
                      <a:r>
                        <a:rPr lang="en-US" altLang="en-US" sz="1800" b="0" kern="1200" dirty="0">
                          <a:solidFill>
                            <a:schemeClr val="tx1"/>
                          </a:solidFill>
                          <a:effectLst/>
                          <a:ea typeface="+mn-ea"/>
                          <a:cs typeface="+mn-lt"/>
                        </a:rPr>
                        <a:t>Learning a variety of movements needed in life.    学习生活中需要的各种动作。</a:t>
                      </a:r>
                    </a:p>
                    <a:p>
                      <a:pPr marL="0" marR="0" lvl="0" indent="215900" algn="just" defTabSz="914400" rtl="0" eaLnBrk="1" fontAlgn="auto" latinLnBrk="0" hangingPunct="1">
                        <a:lnSpc>
                          <a:spcPct val="80000"/>
                        </a:lnSpc>
                        <a:spcBef>
                          <a:spcPts val="0"/>
                        </a:spcBef>
                        <a:spcAft>
                          <a:spcPts val="0"/>
                        </a:spcAft>
                        <a:buClrTx/>
                        <a:buSzTx/>
                        <a:buFontTx/>
                        <a:buNone/>
                        <a:defRPr/>
                      </a:pPr>
                      <a:r>
                        <a:rPr lang="en-US" altLang="en-US" sz="1800" b="0" kern="1200" dirty="0">
                          <a:solidFill>
                            <a:schemeClr val="tx1"/>
                          </a:solidFill>
                          <a:effectLst/>
                          <a:ea typeface="+mn-ea"/>
                          <a:cs typeface="+mn-lt"/>
                        </a:rPr>
                        <a:t>Body shaping.    </a:t>
                      </a:r>
                      <a:r>
                        <a:rPr lang="en-US" altLang="en-US" sz="1800" b="0" dirty="0">
                          <a:solidFill>
                            <a:schemeClr val="tx1"/>
                          </a:solidFill>
                          <a:effectLst/>
                          <a:cs typeface="+mn-lt"/>
                          <a:sym typeface="+mn-ea"/>
                        </a:rPr>
                        <a:t>塑身。</a:t>
                      </a:r>
                      <a:endParaRPr lang="en-US" altLang="en-US" sz="1800" b="0" kern="1200" dirty="0">
                        <a:solidFill>
                          <a:schemeClr val="tx1"/>
                        </a:solidFill>
                        <a:effectLst/>
                        <a:ea typeface="+mn-ea"/>
                        <a:cs typeface="+mn-lt"/>
                      </a:endParaRPr>
                    </a:p>
                    <a:p>
                      <a:pPr marL="0" marR="0" lvl="0" indent="215900" algn="just" defTabSz="914400" rtl="0" eaLnBrk="1" fontAlgn="auto" latinLnBrk="0" hangingPunct="1">
                        <a:lnSpc>
                          <a:spcPct val="80000"/>
                        </a:lnSpc>
                        <a:spcBef>
                          <a:spcPts val="0"/>
                        </a:spcBef>
                        <a:spcAft>
                          <a:spcPts val="0"/>
                        </a:spcAft>
                        <a:buClrTx/>
                        <a:buSzTx/>
                        <a:buFontTx/>
                        <a:buNone/>
                        <a:defRPr/>
                      </a:pPr>
                      <a:endParaRPr lang="en-US" altLang="en-US" sz="1800" b="0" kern="1200" dirty="0">
                        <a:solidFill>
                          <a:schemeClr val="tx1"/>
                        </a:solidFill>
                        <a:effectLst/>
                        <a:ea typeface="+mn-ea"/>
                        <a:cs typeface="+mn-lt"/>
                      </a:endParaRPr>
                    </a:p>
                  </a:txBody>
                  <a:tcPr>
                    <a:solidFill>
                      <a:schemeClr val="accent6">
                        <a:lumMod val="20000"/>
                        <a:lumOff val="80000"/>
                      </a:schemeClr>
                    </a:solidFill>
                  </a:tcPr>
                </a:tc>
                <a:extLst>
                  <a:ext uri="{0D108BD9-81ED-4DB2-BD59-A6C34878D82A}">
                    <a16:rowId xmlns:a16="http://schemas.microsoft.com/office/drawing/2014/main" val="10004"/>
                  </a:ext>
                </a:extLst>
              </a:tr>
              <a:tr h="1010901">
                <a:tc>
                  <a:txBody>
                    <a:bodyPr/>
                    <a:lstStyle/>
                    <a:p>
                      <a:pPr algn="just"/>
                      <a:r>
                        <a:rPr lang="en-US" sz="2000" b="0" dirty="0">
                          <a:solidFill>
                            <a:schemeClr val="tx1"/>
                          </a:solidFill>
                          <a:effectLst/>
                          <a:cs typeface="+mn-lt"/>
                        </a:rPr>
                        <a:t>Forms and means of organization</a:t>
                      </a:r>
                    </a:p>
                    <a:p>
                      <a:pPr marL="0" marR="0" lvl="0" indent="0" algn="just" defTabSz="914400" rtl="0" eaLnBrk="1" fontAlgn="auto" latinLnBrk="0" hangingPunct="1">
                        <a:lnSpc>
                          <a:spcPct val="100000"/>
                        </a:lnSpc>
                        <a:spcBef>
                          <a:spcPts val="0"/>
                        </a:spcBef>
                        <a:spcAft>
                          <a:spcPts val="0"/>
                        </a:spcAft>
                        <a:buClrTx/>
                        <a:buSzTx/>
                        <a:buFontTx/>
                        <a:buNone/>
                        <a:defRPr/>
                      </a:pPr>
                      <a:r>
                        <a:rPr lang="en-US" altLang="en-US" sz="1800" b="0" kern="1200" dirty="0">
                          <a:solidFill>
                            <a:schemeClr val="tx1"/>
                          </a:solidFill>
                          <a:effectLst/>
                          <a:ea typeface="+mn-ea"/>
                          <a:cs typeface="+mn-lt"/>
                        </a:rPr>
                        <a:t>组织形式和手段</a:t>
                      </a:r>
                    </a:p>
                  </a:txBody>
                  <a:tcPr>
                    <a:solidFill>
                      <a:schemeClr val="accent6">
                        <a:lumMod val="20000"/>
                        <a:lumOff val="80000"/>
                      </a:schemeClr>
                    </a:solidFill>
                  </a:tcPr>
                </a:tc>
                <a:tc>
                  <a:txBody>
                    <a:bodyPr/>
                    <a:lstStyle/>
                    <a:p>
                      <a:pPr indent="215900" algn="just">
                        <a:lnSpc>
                          <a:spcPct val="80000"/>
                        </a:lnSpc>
                        <a:spcAft>
                          <a:spcPts val="0"/>
                        </a:spcAft>
                      </a:pPr>
                      <a:r>
                        <a:rPr lang="x-none" sz="1800" b="0" dirty="0">
                          <a:solidFill>
                            <a:schemeClr val="tx1"/>
                          </a:solidFill>
                          <a:effectLst/>
                          <a:ea typeface="Times New Roman" panose="02020603050405020304" pitchFamily="18" charset="0"/>
                          <a:cs typeface="+mn-lt"/>
                        </a:rPr>
                        <a:t>Various movements and exercises that develop the body (body in motion, body without movement, body in contact with other objects). Open situations in which students are aware of their capabilities</a:t>
                      </a:r>
                      <a:r>
                        <a:rPr lang="en-US" altLang="x-none" sz="1800" b="0" dirty="0">
                          <a:solidFill>
                            <a:schemeClr val="tx1"/>
                          </a:solidFill>
                          <a:effectLst/>
                          <a:ea typeface="Times New Roman" panose="02020603050405020304" pitchFamily="18" charset="0"/>
                          <a:cs typeface="+mn-lt"/>
                        </a:rPr>
                        <a:t> </a:t>
                      </a:r>
                    </a:p>
                    <a:p>
                      <a:pPr indent="215900" algn="just">
                        <a:lnSpc>
                          <a:spcPct val="80000"/>
                        </a:lnSpc>
                        <a:spcAft>
                          <a:spcPts val="0"/>
                        </a:spcAft>
                      </a:pPr>
                      <a:endParaRPr lang="en-US" altLang="x-none" sz="1800" b="0" dirty="0">
                        <a:solidFill>
                          <a:schemeClr val="tx1"/>
                        </a:solidFill>
                        <a:effectLst/>
                        <a:ea typeface="Times New Roman" panose="02020603050405020304" pitchFamily="18" charset="0"/>
                        <a:cs typeface="+mn-lt"/>
                      </a:endParaRPr>
                    </a:p>
                    <a:p>
                      <a:pPr indent="215900" algn="just">
                        <a:lnSpc>
                          <a:spcPct val="80000"/>
                        </a:lnSpc>
                        <a:spcAft>
                          <a:spcPts val="0"/>
                        </a:spcAft>
                      </a:pPr>
                      <a:r>
                        <a:rPr lang="x-none" sz="1800" b="0" dirty="0">
                          <a:solidFill>
                            <a:schemeClr val="tx1"/>
                          </a:solidFill>
                          <a:effectLst/>
                          <a:ea typeface="Times New Roman" panose="02020603050405020304" pitchFamily="18" charset="0"/>
                          <a:cs typeface="+mn-lt"/>
                        </a:rPr>
                        <a:t>发展身体的各种运动和练习（运动中的身体、不运动的身体、与其他物体接触的身体）。 开放的情境让学生意识到自己的能力</a:t>
                      </a:r>
                    </a:p>
                  </a:txBody>
                  <a:tcPr>
                    <a:solidFill>
                      <a:schemeClr val="accent6">
                        <a:lumMod val="20000"/>
                        <a:lumOff val="80000"/>
                      </a:schemeClr>
                    </a:solidFill>
                  </a:tcPr>
                </a:tc>
                <a:extLst>
                  <a:ext uri="{0D108BD9-81ED-4DB2-BD59-A6C34878D82A}">
                    <a16:rowId xmlns:a16="http://schemas.microsoft.com/office/drawing/2014/main" val="10005"/>
                  </a:ext>
                </a:extLst>
              </a:tr>
              <a:tr h="1010901">
                <a:tc>
                  <a:txBody>
                    <a:bodyPr/>
                    <a:lstStyle/>
                    <a:p>
                      <a:pPr algn="just"/>
                      <a:r>
                        <a:rPr lang="en-US" sz="2000" b="0" dirty="0">
                          <a:solidFill>
                            <a:schemeClr val="tx1"/>
                          </a:solidFill>
                          <a:effectLst/>
                          <a:cs typeface="+mn-lt"/>
                        </a:rPr>
                        <a:t>Additional information</a:t>
                      </a:r>
                    </a:p>
                    <a:p>
                      <a:pPr marL="0" marR="0" lvl="0" indent="0" algn="just" defTabSz="914400" rtl="0" eaLnBrk="1" fontAlgn="auto" latinLnBrk="0" hangingPunct="1">
                        <a:lnSpc>
                          <a:spcPct val="100000"/>
                        </a:lnSpc>
                        <a:spcBef>
                          <a:spcPts val="0"/>
                        </a:spcBef>
                        <a:spcAft>
                          <a:spcPts val="0"/>
                        </a:spcAft>
                        <a:buClrTx/>
                        <a:buSzTx/>
                        <a:buFontTx/>
                        <a:buNone/>
                        <a:defRPr/>
                      </a:pPr>
                      <a:r>
                        <a:rPr lang="en-US" altLang="en-US" sz="1800" b="0" kern="1200" dirty="0">
                          <a:solidFill>
                            <a:schemeClr val="tx1"/>
                          </a:solidFill>
                          <a:effectLst/>
                          <a:ea typeface="+mn-ea"/>
                          <a:cs typeface="+mn-lt"/>
                        </a:rPr>
                        <a:t>其他</a:t>
                      </a:r>
                      <a:r>
                        <a:rPr lang="zh-CN" altLang="en-US" sz="1800" b="0" kern="1200" dirty="0">
                          <a:solidFill>
                            <a:schemeClr val="tx1"/>
                          </a:solidFill>
                          <a:effectLst/>
                          <a:ea typeface="+mn-ea"/>
                          <a:cs typeface="+mn-lt"/>
                        </a:rPr>
                        <a:t>资讯</a:t>
                      </a:r>
                    </a:p>
                  </a:txBody>
                  <a:tcPr>
                    <a:solidFill>
                      <a:schemeClr val="accent6">
                        <a:lumMod val="20000"/>
                        <a:lumOff val="80000"/>
                      </a:schemeClr>
                    </a:solidFill>
                  </a:tcPr>
                </a:tc>
                <a:tc>
                  <a:txBody>
                    <a:bodyPr/>
                    <a:lstStyle/>
                    <a:p>
                      <a:pPr indent="215900" algn="just">
                        <a:lnSpc>
                          <a:spcPct val="80000"/>
                        </a:lnSpc>
                        <a:spcAft>
                          <a:spcPts val="0"/>
                        </a:spcAft>
                      </a:pPr>
                      <a:endParaRPr lang="x-none" sz="2000" b="0" dirty="0">
                        <a:solidFill>
                          <a:schemeClr val="tx1"/>
                        </a:solidFill>
                        <a:effectLst/>
                        <a:ea typeface="Times New Roman" panose="02020603050405020304" pitchFamily="18" charset="0"/>
                        <a:cs typeface="+mn-lt"/>
                      </a:endParaRPr>
                    </a:p>
                  </a:txBody>
                  <a:tcP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5533B872-ADEB-4125-B28A-8065F46E55A0}"/>
              </a:ext>
            </a:extLst>
          </p:cNvPr>
          <p:cNvGraphicFramePr>
            <a:graphicFrameLocks noGrp="1"/>
          </p:cNvGraphicFramePr>
          <p:nvPr/>
        </p:nvGraphicFramePr>
        <p:xfrm>
          <a:off x="468085" y="217887"/>
          <a:ext cx="11255829" cy="6403634"/>
        </p:xfrm>
        <a:graphic>
          <a:graphicData uri="http://schemas.openxmlformats.org/drawingml/2006/table">
            <a:tbl>
              <a:tblPr firstRow="1" bandRow="1">
                <a:tableStyleId>{5C22544A-7EE6-4342-B048-85BDC9FD1C3A}</a:tableStyleId>
              </a:tblPr>
              <a:tblGrid>
                <a:gridCol w="2536372">
                  <a:extLst>
                    <a:ext uri="{9D8B030D-6E8A-4147-A177-3AD203B41FA5}">
                      <a16:colId xmlns:a16="http://schemas.microsoft.com/office/drawing/2014/main" val="3763131901"/>
                    </a:ext>
                  </a:extLst>
                </a:gridCol>
                <a:gridCol w="8719457">
                  <a:extLst>
                    <a:ext uri="{9D8B030D-6E8A-4147-A177-3AD203B41FA5}">
                      <a16:colId xmlns:a16="http://schemas.microsoft.com/office/drawing/2014/main" val="3855786155"/>
                    </a:ext>
                  </a:extLst>
                </a:gridCol>
              </a:tblGrid>
              <a:tr h="6554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zh-TW"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80000"/>
                        </a:lnSpc>
                        <a:spcAft>
                          <a:spcPts val="0"/>
                        </a:spcAft>
                      </a:pPr>
                      <a:r>
                        <a:rPr lang="en" sz="2000" b="1" kern="1200" dirty="0">
                          <a:solidFill>
                            <a:schemeClr val="accent2">
                              <a:lumMod val="50000"/>
                            </a:schemeClr>
                          </a:solidFill>
                          <a:effectLst/>
                          <a:latin typeface="+mn-lt"/>
                          <a:ea typeface="+mn-ea"/>
                          <a:cs typeface="+mn-cs"/>
                        </a:rPr>
                        <a:t>Conformist concept of using sports for socialization</a:t>
                      </a:r>
                      <a:br>
                        <a:rPr lang="en-US" sz="2000" b="1" kern="1200" dirty="0">
                          <a:solidFill>
                            <a:schemeClr val="accent2">
                              <a:lumMod val="50000"/>
                            </a:schemeClr>
                          </a:solidFill>
                          <a:effectLst/>
                          <a:latin typeface="+mn-lt"/>
                          <a:ea typeface="+mn-ea"/>
                          <a:cs typeface="+mn-cs"/>
                        </a:rPr>
                      </a:br>
                      <a:r>
                        <a:rPr lang="zh-CN" altLang="en-US" sz="2000" b="1" kern="1200" dirty="0">
                          <a:solidFill>
                            <a:schemeClr val="accent2">
                              <a:lumMod val="50000"/>
                            </a:schemeClr>
                          </a:solidFill>
                          <a:effectLst/>
                          <a:latin typeface="+mn-lt"/>
                          <a:ea typeface="+mn-ea"/>
                          <a:cs typeface="+mn-cs"/>
                        </a:rPr>
                        <a:t>    </a:t>
                      </a:r>
                      <a:r>
                        <a:rPr lang="zh-TW" altLang="en-US" sz="2000" b="1" kern="1200" dirty="0">
                          <a:solidFill>
                            <a:schemeClr val="accent2">
                              <a:lumMod val="50000"/>
                            </a:schemeClr>
                          </a:solidFill>
                          <a:effectLst/>
                          <a:latin typeface="+mn-lt"/>
                          <a:ea typeface="+mn-ea"/>
                          <a:cs typeface="+mn-cs"/>
                        </a:rPr>
                        <a:t>循规蹈矩的利用体育进行社会化的概念</a:t>
                      </a:r>
                      <a:endParaRPr lang="zh-TW" altLang="en-US" sz="2400" b="1" kern="1200" dirty="0">
                        <a:solidFill>
                          <a:schemeClr val="accent2">
                            <a:lumMod val="50000"/>
                          </a:schemeClr>
                        </a:solidFill>
                        <a:effectLst/>
                        <a:latin typeface="+mn-lt"/>
                        <a:ea typeface="+mn-ea"/>
                        <a:cs typeface="+mn-cs"/>
                      </a:endParaRPr>
                    </a:p>
                  </a:txBody>
                  <a:tcPr>
                    <a:solidFill>
                      <a:schemeClr val="accent2">
                        <a:lumMod val="20000"/>
                        <a:lumOff val="80000"/>
                      </a:schemeClr>
                    </a:solidFill>
                  </a:tcPr>
                </a:tc>
                <a:extLst>
                  <a:ext uri="{0D108BD9-81ED-4DB2-BD59-A6C34878D82A}">
                    <a16:rowId xmlns:a16="http://schemas.microsoft.com/office/drawing/2014/main" val="1503506425"/>
                  </a:ext>
                </a:extLst>
              </a:tr>
              <a:tr h="988155">
                <a:tc>
                  <a:txBody>
                    <a:bodyPr/>
                    <a:lstStyle/>
                    <a:p>
                      <a:r>
                        <a:rPr lang="en-US" sz="2000" dirty="0">
                          <a:solidFill>
                            <a:schemeClr val="tx1"/>
                          </a:solidFill>
                          <a:effectLst/>
                        </a:rPr>
                        <a:t>Authors, time, country</a:t>
                      </a:r>
                    </a:p>
                    <a:p>
                      <a:r>
                        <a:rPr lang="zh-TW" altLang="en-US" sz="1800" kern="1200" dirty="0">
                          <a:solidFill>
                            <a:schemeClr val="dk1"/>
                          </a:solidFill>
                          <a:effectLst/>
                          <a:latin typeface="+mn-lt"/>
                          <a:ea typeface="+mn-ea"/>
                          <a:cs typeface="+mn-cs"/>
                        </a:rPr>
                        <a:t>作者， 時間， 國家</a:t>
                      </a:r>
                      <a:endParaRPr lang="x-none" sz="2000" dirty="0">
                        <a:solidFill>
                          <a:schemeClr val="tx1"/>
                        </a:solidFill>
                      </a:endParaRP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 sz="1800" kern="1200" dirty="0">
                          <a:solidFill>
                            <a:schemeClr val="dk1"/>
                          </a:solidFill>
                          <a:effectLst/>
                          <a:latin typeface="+mn-lt"/>
                          <a:ea typeface="+mn-ea"/>
                          <a:cs typeface="+mn-cs"/>
                        </a:rPr>
                        <a:t>v. </a:t>
                      </a:r>
                      <a:r>
                        <a:rPr lang="en" sz="1800" kern="1200" dirty="0" err="1">
                          <a:solidFill>
                            <a:schemeClr val="dk1"/>
                          </a:solidFill>
                          <a:effectLst/>
                          <a:latin typeface="+mn-lt"/>
                          <a:ea typeface="+mn-ea"/>
                          <a:cs typeface="+mn-cs"/>
                        </a:rPr>
                        <a:t>Kurz</a:t>
                      </a:r>
                      <a:r>
                        <a:rPr lang="en" sz="1800" kern="1200" dirty="0">
                          <a:solidFill>
                            <a:schemeClr val="dk1"/>
                          </a:solidFill>
                          <a:effectLst/>
                          <a:latin typeface="+mn-lt"/>
                          <a:ea typeface="+mn-ea"/>
                          <a:cs typeface="+mn-cs"/>
                        </a:rPr>
                        <a:t>, W. </a:t>
                      </a:r>
                      <a:r>
                        <a:rPr lang="en" sz="1800" kern="1200" dirty="0" err="1">
                          <a:solidFill>
                            <a:schemeClr val="dk1"/>
                          </a:solidFill>
                          <a:effectLst/>
                          <a:latin typeface="+mn-lt"/>
                          <a:ea typeface="+mn-ea"/>
                          <a:cs typeface="+mn-cs"/>
                        </a:rPr>
                        <a:t>Zoll</a:t>
                      </a:r>
                      <a:r>
                        <a:rPr lang="en" sz="1800" kern="1200" dirty="0">
                          <a:solidFill>
                            <a:schemeClr val="dk1"/>
                          </a:solidFill>
                          <a:effectLst/>
                          <a:latin typeface="+mn-lt"/>
                          <a:ea typeface="+mn-ea"/>
                          <a:cs typeface="+mn-cs"/>
                        </a:rPr>
                        <a:t> Germany, late XX century</a:t>
                      </a:r>
                      <a:endParaRPr lang="ru-RU" sz="1800" dirty="0">
                        <a:effectLst/>
                      </a:endParaRPr>
                    </a:p>
                    <a:p>
                      <a:pPr marL="0" marR="0" lvl="0" indent="215900" algn="l" defTabSz="914400" rtl="0" eaLnBrk="1" fontAlgn="auto" latinLnBrk="0" hangingPunct="1">
                        <a:lnSpc>
                          <a:spcPct val="80000"/>
                        </a:lnSpc>
                        <a:spcBef>
                          <a:spcPts val="0"/>
                        </a:spcBef>
                        <a:spcAft>
                          <a:spcPts val="0"/>
                        </a:spcAft>
                        <a:buClrTx/>
                        <a:buSzTx/>
                        <a:buFontTx/>
                        <a:buNone/>
                        <a:tabLst/>
                        <a:defRPr/>
                      </a:pPr>
                      <a:r>
                        <a:rPr lang="de-DE" altLang="zh-TW" sz="1800" kern="1200" dirty="0">
                          <a:solidFill>
                            <a:schemeClr val="dk1"/>
                          </a:solidFill>
                          <a:effectLst/>
                          <a:latin typeface="+mn-lt"/>
                          <a:ea typeface="+mn-ea"/>
                          <a:cs typeface="+mn-cs"/>
                        </a:rPr>
                        <a:t>v. </a:t>
                      </a:r>
                      <a:r>
                        <a:rPr lang="zh-CN" altLang="en-US" sz="1800" kern="1200" dirty="0">
                          <a:solidFill>
                            <a:schemeClr val="dk1"/>
                          </a:solidFill>
                          <a:effectLst/>
                          <a:latin typeface="+mn-lt"/>
                          <a:ea typeface="+mn-ea"/>
                          <a:cs typeface="+mn-cs"/>
                        </a:rPr>
                        <a:t>卡兹</a:t>
                      </a:r>
                      <a:r>
                        <a:rPr lang="de-DE" altLang="zh-TW" sz="1800" kern="1200" dirty="0">
                          <a:solidFill>
                            <a:schemeClr val="dk1"/>
                          </a:solidFill>
                          <a:effectLst/>
                          <a:latin typeface="+mn-lt"/>
                          <a:ea typeface="+mn-ea"/>
                          <a:cs typeface="+mn-cs"/>
                        </a:rPr>
                        <a:t>, W.</a:t>
                      </a:r>
                      <a:r>
                        <a:rPr lang="zh-CN" altLang="en-US" sz="1800" kern="1200" dirty="0">
                          <a:solidFill>
                            <a:schemeClr val="dk1"/>
                          </a:solidFill>
                          <a:effectLst/>
                          <a:latin typeface="+mn-lt"/>
                          <a:ea typeface="+mn-ea"/>
                          <a:cs typeface="+mn-cs"/>
                        </a:rPr>
                        <a:t>佐尔  </a:t>
                      </a:r>
                      <a:r>
                        <a:rPr lang="zh-TW" altLang="de-DE" sz="1800" kern="1200" dirty="0">
                          <a:solidFill>
                            <a:schemeClr val="dk1"/>
                          </a:solidFill>
                          <a:effectLst/>
                          <a:latin typeface="+mn-lt"/>
                          <a:ea typeface="+mn-ea"/>
                          <a:cs typeface="+mn-cs"/>
                        </a:rPr>
                        <a:t>德国，二十世纪末</a:t>
                      </a:r>
                      <a:endParaRPr lang="x-none"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3654346828"/>
                  </a:ext>
                </a:extLst>
              </a:tr>
              <a:tr h="893825">
                <a:tc>
                  <a:txBody>
                    <a:bodyPr/>
                    <a:lstStyle/>
                    <a:p>
                      <a:r>
                        <a:rPr lang="en-US" sz="2000" dirty="0">
                          <a:solidFill>
                            <a:schemeClr val="tx1"/>
                          </a:solidFill>
                          <a:effectLst/>
                        </a:rPr>
                        <a:t>Directivity</a:t>
                      </a:r>
                    </a:p>
                    <a:p>
                      <a:r>
                        <a:rPr lang="zh-TW"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Athletic (promoting a healthy lifestyle through sports)</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a:solidFill>
                            <a:schemeClr val="dk1"/>
                          </a:solidFill>
                          <a:effectLst/>
                          <a:latin typeface="+mn-lt"/>
                          <a:ea typeface="+mn-ea"/>
                          <a:cs typeface="+mn-cs"/>
                        </a:rPr>
                        <a:t>运动（通过运动促进健康的生活方式）</a:t>
                      </a:r>
                      <a:endParaRPr lang="en"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131776239"/>
                  </a:ext>
                </a:extLst>
              </a:tr>
              <a:tr h="893825">
                <a:tc>
                  <a:txBody>
                    <a:bodyPr/>
                    <a:lstStyle/>
                    <a:p>
                      <a:r>
                        <a:rPr lang="en-US" sz="2000" dirty="0">
                          <a:solidFill>
                            <a:schemeClr val="tx1"/>
                          </a:solidFill>
                          <a:effectLst/>
                        </a:rPr>
                        <a:t>Purpose</a:t>
                      </a:r>
                    </a:p>
                    <a:p>
                      <a:r>
                        <a:rPr lang="zh-TW" altLang="en-US" sz="1800" kern="1200" dirty="0">
                          <a:solidFill>
                            <a:schemeClr val="dk1"/>
                          </a:solidFill>
                          <a:effectLst/>
                          <a:latin typeface="+mn-lt"/>
                          <a:ea typeface="+mn-ea"/>
                          <a:cs typeface="+mn-cs"/>
                        </a:rPr>
                        <a:t>目的</a:t>
                      </a:r>
                      <a:endParaRPr lang="x-none" sz="2000" dirty="0">
                        <a:solidFill>
                          <a:schemeClr val="tx1"/>
                        </a:solidFill>
                      </a:endParaRPr>
                    </a:p>
                  </a:txBody>
                  <a:tcPr>
                    <a:solidFill>
                      <a:srgbClr val="FFFFCC"/>
                    </a:solidFill>
                  </a:tcPr>
                </a:tc>
                <a:tc>
                  <a:txBody>
                    <a:bodyPr/>
                    <a:lstStyle/>
                    <a:p>
                      <a:r>
                        <a:rPr lang="en-US" altLang="zh-TW" sz="1800" kern="1200" dirty="0">
                          <a:solidFill>
                            <a:schemeClr val="dk1"/>
                          </a:solidFill>
                          <a:effectLst/>
                          <a:latin typeface="+mn-lt"/>
                          <a:ea typeface="+mn-ea"/>
                          <a:cs typeface="+mn-cs"/>
                        </a:rPr>
                        <a:t>Formation of the need to go in for sports throughout life</a:t>
                      </a:r>
                    </a:p>
                    <a:p>
                      <a:r>
                        <a:rPr lang="zh-CN" altLang="en-US" sz="1800" kern="1200" dirty="0">
                          <a:solidFill>
                            <a:schemeClr val="dk1"/>
                          </a:solidFill>
                          <a:effectLst/>
                          <a:latin typeface="+mn-lt"/>
                          <a:ea typeface="+mn-ea"/>
                          <a:cs typeface="+mn-cs"/>
                        </a:rPr>
                        <a:t>形成终生参加体育运动的需要</a:t>
                      </a:r>
                      <a:endParaRPr lang="zh-TW" altLang="en-US"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1112852836"/>
                  </a:ext>
                </a:extLst>
              </a:tr>
              <a:tr h="893825">
                <a:tc>
                  <a:txBody>
                    <a:bodyPr/>
                    <a:lstStyle/>
                    <a:p>
                      <a:r>
                        <a:rPr lang="en-US" sz="2000" dirty="0">
                          <a:solidFill>
                            <a:schemeClr val="tx1"/>
                          </a:solidFill>
                        </a:rPr>
                        <a:t>Tasks</a:t>
                      </a:r>
                    </a:p>
                    <a:p>
                      <a:r>
                        <a:rPr lang="zh-TW" altLang="en-US" sz="1800" kern="1200" dirty="0">
                          <a:solidFill>
                            <a:schemeClr val="dk1"/>
                          </a:solidFill>
                          <a:effectLst/>
                          <a:latin typeface="+mn-lt"/>
                          <a:ea typeface="+mn-ea"/>
                          <a:cs typeface="+mn-cs"/>
                        </a:rPr>
                        <a:t>任務</a:t>
                      </a:r>
                      <a:endParaRPr lang="x-none" sz="2000" dirty="0">
                        <a:solidFill>
                          <a:schemeClr val="tx1"/>
                        </a:solidFill>
                      </a:endParaRPr>
                    </a:p>
                  </a:txBody>
                  <a:tcPr>
                    <a:solidFill>
                      <a:srgbClr val="FFFFCC"/>
                    </a:solidFill>
                  </a:tcPr>
                </a:tc>
                <a:tc>
                  <a:txBody>
                    <a:bodyPr/>
                    <a:lstStyle/>
                    <a:p>
                      <a:r>
                        <a:rPr lang="en-US" altLang="zh-CN" sz="1800" kern="1200" dirty="0">
                          <a:solidFill>
                            <a:schemeClr val="dk1"/>
                          </a:solidFill>
                          <a:effectLst/>
                          <a:latin typeface="+mn-lt"/>
                          <a:ea typeface="+mn-ea"/>
                          <a:cs typeface="+mn-cs"/>
                        </a:rPr>
                        <a:t>Formation of physical, technical and tactical </a:t>
                      </a:r>
                      <a:r>
                        <a:rPr lang="en-US" altLang="zh-CN" sz="1800" kern="1200" dirty="0" err="1">
                          <a:solidFill>
                            <a:schemeClr val="dk1"/>
                          </a:solidFill>
                          <a:effectLst/>
                          <a:latin typeface="+mn-lt"/>
                          <a:ea typeface="+mn-ea"/>
                          <a:cs typeface="+mn-cs"/>
                        </a:rPr>
                        <a:t>training.Formation</a:t>
                      </a:r>
                      <a:r>
                        <a:rPr lang="en-US" altLang="zh-CN" sz="1800" kern="1200" dirty="0">
                          <a:solidFill>
                            <a:schemeClr val="dk1"/>
                          </a:solidFill>
                          <a:effectLst/>
                          <a:latin typeface="+mn-lt"/>
                          <a:ea typeface="+mn-ea"/>
                          <a:cs typeface="+mn-cs"/>
                        </a:rPr>
                        <a:t> of the sensory-intellectual sphere (understanding of movement). Sports training</a:t>
                      </a:r>
                    </a:p>
                    <a:p>
                      <a:r>
                        <a:rPr lang="zh-CN" altLang="en-US" sz="1800" kern="1200" dirty="0">
                          <a:solidFill>
                            <a:schemeClr val="dk1"/>
                          </a:solidFill>
                          <a:effectLst/>
                          <a:latin typeface="+mn-lt"/>
                          <a:ea typeface="+mn-ea"/>
                          <a:cs typeface="+mn-cs"/>
                        </a:rPr>
                        <a:t>形成体能、技术和战术训练。感官智力领域的形成（对运动的理解）。 运动训练</a:t>
                      </a:r>
                      <a:endParaRPr lang="ru-RU" altLang="zh-TW"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2088944803"/>
                  </a:ext>
                </a:extLst>
              </a:tr>
              <a:tr h="988155">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a:solidFill>
                            <a:schemeClr val="dk1"/>
                          </a:solidFill>
                          <a:effectLst/>
                          <a:latin typeface="+mn-lt"/>
                          <a:ea typeface="+mn-ea"/>
                          <a:cs typeface="+mn-cs"/>
                        </a:rPr>
                        <a:t>組織形式和手段 </a:t>
                      </a: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endParaRPr lang="ru-RU" sz="1800" kern="1200" dirty="0">
                        <a:solidFill>
                          <a:schemeClr val="dk1"/>
                        </a:solidFill>
                        <a:effectLst/>
                        <a:latin typeface="+mn-lt"/>
                        <a:ea typeface="+mn-ea"/>
                        <a:cs typeface="+mn-cs"/>
                      </a:endParaRPr>
                    </a:p>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Traditional sports disciplines: athletics, gymnastics, swimming, team sports, recreational sports</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en-US" sz="1800" kern="1200" dirty="0">
                          <a:solidFill>
                            <a:schemeClr val="dk1"/>
                          </a:solidFill>
                          <a:effectLst/>
                          <a:latin typeface="+mn-lt"/>
                          <a:ea typeface="+mn-ea"/>
                          <a:cs typeface="+mn-cs"/>
                        </a:rPr>
                        <a:t>传统体育学科：田径、体操、游泳、团体运动、休闲运动</a:t>
                      </a:r>
                      <a:endParaRPr lang="en"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1200441986"/>
                  </a:ext>
                </a:extLst>
              </a:tr>
              <a:tr h="1054714">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a:solidFill>
                            <a:schemeClr val="dk1"/>
                          </a:solidFill>
                          <a:effectLst/>
                          <a:latin typeface="+mn-lt"/>
                          <a:ea typeface="+mn-ea"/>
                          <a:cs typeface="+mn-cs"/>
                        </a:rPr>
                        <a:t>其他資訊 </a:t>
                      </a:r>
                    </a:p>
                  </a:txBody>
                  <a:tcPr>
                    <a:solidFill>
                      <a:srgbClr val="FFFFCC"/>
                    </a:solidFill>
                  </a:tcPr>
                </a:tc>
                <a:tc>
                  <a:txBody>
                    <a:bodyPr/>
                    <a:lstStyle/>
                    <a:p>
                      <a:r>
                        <a:rPr lang="en-US" altLang="zh-TW" sz="1800" kern="1200" dirty="0">
                          <a:solidFill>
                            <a:schemeClr val="dk1"/>
                          </a:solidFill>
                          <a:effectLst/>
                          <a:latin typeface="+mn-lt"/>
                          <a:ea typeface="+mn-ea"/>
                          <a:cs typeface="+mn-cs"/>
                        </a:rPr>
                        <a:t>The school acts as a sports club</a:t>
                      </a:r>
                    </a:p>
                    <a:p>
                      <a:pPr indent="215900">
                        <a:lnSpc>
                          <a:spcPct val="80000"/>
                        </a:lnSpc>
                        <a:spcAft>
                          <a:spcPts val="0"/>
                        </a:spcAft>
                      </a:pPr>
                      <a:r>
                        <a:rPr lang="zh-CN" altLang="en-US" sz="1800" dirty="0">
                          <a:effectLst/>
                        </a:rPr>
                        <a:t>学校充当体育俱乐部</a:t>
                      </a:r>
                      <a:r>
                        <a:rPr lang="en-US" sz="1800" dirty="0">
                          <a:effectLst/>
                        </a:rPr>
                        <a:t>
</a:t>
                      </a:r>
                      <a:endParaRPr lang="x-none"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3554455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graphicFrame>
        <p:nvGraphicFramePr>
          <p:cNvPr id="4" name="Таблица 4"/>
          <p:cNvGraphicFramePr>
            <a:graphicFrameLocks noGrp="1"/>
          </p:cNvGraphicFramePr>
          <p:nvPr>
            <p:custDataLst>
              <p:tags r:id="rId1"/>
            </p:custDataLst>
            <p:extLst>
              <p:ext uri="{D42A27DB-BD31-4B8C-83A1-F6EECF244321}">
                <p14:modId xmlns:p14="http://schemas.microsoft.com/office/powerpoint/2010/main" val="2393750921"/>
              </p:ext>
            </p:extLst>
          </p:nvPr>
        </p:nvGraphicFramePr>
        <p:xfrm>
          <a:off x="344428" y="246698"/>
          <a:ext cx="11256010" cy="6405880"/>
        </p:xfrm>
        <a:graphic>
          <a:graphicData uri="http://schemas.openxmlformats.org/drawingml/2006/table">
            <a:tbl>
              <a:tblPr firstRow="1" bandRow="1">
                <a:tableStyleId>{5C22544A-7EE6-4342-B048-85BDC9FD1C3A}</a:tableStyleId>
              </a:tblPr>
              <a:tblGrid>
                <a:gridCol w="2536190">
                  <a:extLst>
                    <a:ext uri="{9D8B030D-6E8A-4147-A177-3AD203B41FA5}">
                      <a16:colId xmlns:a16="http://schemas.microsoft.com/office/drawing/2014/main" val="20000"/>
                    </a:ext>
                  </a:extLst>
                </a:gridCol>
                <a:gridCol w="8719820">
                  <a:extLst>
                    <a:ext uri="{9D8B030D-6E8A-4147-A177-3AD203B41FA5}">
                      <a16:colId xmlns:a16="http://schemas.microsoft.com/office/drawing/2014/main" val="20001"/>
                    </a:ext>
                  </a:extLst>
                </a:gridCol>
              </a:tblGrid>
              <a:tr h="675640">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503050405090304" pitchFamily="18" charset="0"/>
                          <a:ea typeface="Times New Roman" panose="02020503050405090304" pitchFamily="18" charset="0"/>
                        </a:rPr>
                        <a:t>Name</a:t>
                      </a:r>
                    </a:p>
                    <a:p>
                      <a:r>
                        <a:rPr lang="en-US" altLang="en-US" sz="1800" b="1" kern="1200" dirty="0">
                          <a:solidFill>
                            <a:schemeClr val="accent2">
                              <a:lumMod val="50000"/>
                            </a:schemeClr>
                          </a:solidFill>
                          <a:effectLst/>
                          <a:latin typeface="+mn-lt"/>
                          <a:ea typeface="+mn-ea"/>
                          <a:cs typeface="+mn-cs"/>
                        </a:rPr>
                        <a:t>名字</a:t>
                      </a:r>
                      <a:endParaRPr lang="en-US"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80000"/>
                        </a:lnSpc>
                        <a:spcAft>
                          <a:spcPts val="0"/>
                        </a:spcAft>
                      </a:pPr>
                      <a:r>
                        <a:rPr lang="en-US" altLang="en-US" sz="2000" b="1" kern="1200" dirty="0">
                          <a:solidFill>
                            <a:schemeClr val="accent2">
                              <a:lumMod val="50000"/>
                            </a:schemeClr>
                          </a:solidFill>
                          <a:effectLst/>
                          <a:latin typeface="+mn-lt"/>
                          <a:ea typeface="+mn-ea"/>
                          <a:cs typeface="+mn-cs"/>
                        </a:rPr>
                        <a:t>Critical-constructive concept of socialization through motor activity</a:t>
                      </a:r>
                    </a:p>
                    <a:p>
                      <a:pPr indent="215900">
                        <a:lnSpc>
                          <a:spcPct val="80000"/>
                        </a:lnSpc>
                        <a:spcAft>
                          <a:spcPts val="0"/>
                        </a:spcAft>
                      </a:pPr>
                      <a:r>
                        <a:rPr lang="en-US" altLang="en-US" sz="1800" b="1" kern="1200" dirty="0">
                          <a:solidFill>
                            <a:schemeClr val="accent2">
                              <a:lumMod val="50000"/>
                            </a:schemeClr>
                          </a:solidFill>
                          <a:effectLst/>
                          <a:latin typeface="+mn-lt"/>
                          <a:ea typeface="+mn-ea"/>
                          <a:cs typeface="+mn-cs"/>
                        </a:rPr>
                        <a:t>通过运动活动社会化的批判-建构概念</a:t>
                      </a:r>
                    </a:p>
                  </a:txBody>
                  <a:tcPr>
                    <a:solidFill>
                      <a:schemeClr val="accent2">
                        <a:lumMod val="20000"/>
                        <a:lumOff val="80000"/>
                      </a:schemeClr>
                    </a:solidFill>
                  </a:tcPr>
                </a:tc>
                <a:extLst>
                  <a:ext uri="{0D108BD9-81ED-4DB2-BD59-A6C34878D82A}">
                    <a16:rowId xmlns:a16="http://schemas.microsoft.com/office/drawing/2014/main" val="10000"/>
                  </a:ext>
                </a:extLst>
              </a:tr>
              <a:tr h="523403">
                <a:tc>
                  <a:txBody>
                    <a:bodyPr/>
                    <a:lstStyle/>
                    <a:p>
                      <a:r>
                        <a:rPr lang="en-US" sz="2000" dirty="0">
                          <a:solidFill>
                            <a:schemeClr val="tx1"/>
                          </a:solidFill>
                          <a:effectLst/>
                        </a:rPr>
                        <a:t>Authors, time, country</a:t>
                      </a:r>
                    </a:p>
                    <a:p>
                      <a:r>
                        <a:rPr lang="en-US" altLang="en-US" sz="1800" kern="1200" dirty="0">
                          <a:solidFill>
                            <a:schemeClr val="dk1"/>
                          </a:solidFill>
                          <a:effectLst/>
                          <a:latin typeface="+mn-lt"/>
                          <a:ea typeface="+mn-ea"/>
                          <a:cs typeface="+mn-cs"/>
                        </a:rPr>
                        <a:t>作者， 時間， 國家</a:t>
                      </a:r>
                      <a:endParaRPr lang="en-US" sz="2000" dirty="0">
                        <a:solidFill>
                          <a:schemeClr val="tx1"/>
                        </a:solidFill>
                      </a:endParaRP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ru-RU" sz="2000">
                          <a:effectLst/>
                          <a:sym typeface="+mn-ea"/>
                        </a:rPr>
                        <a:t>Б. Крум XX в</a:t>
                      </a:r>
                      <a:endParaRPr lang="en-US" sz="2000" dirty="0">
                        <a:effectLst/>
                        <a:latin typeface="Times New Roman" panose="02020503050405090304" pitchFamily="18" charset="0"/>
                        <a:ea typeface="Times New Roman" panose="02020503050405090304" pitchFamily="18" charset="0"/>
                      </a:endParaRPr>
                    </a:p>
                  </a:txBody>
                  <a:tcPr>
                    <a:solidFill>
                      <a:srgbClr val="FFFFCC"/>
                    </a:solidFill>
                  </a:tcPr>
                </a:tc>
                <a:extLst>
                  <a:ext uri="{0D108BD9-81ED-4DB2-BD59-A6C34878D82A}">
                    <a16:rowId xmlns:a16="http://schemas.microsoft.com/office/drawing/2014/main" val="10001"/>
                  </a:ext>
                </a:extLst>
              </a:tr>
              <a:tr h="779780">
                <a:tc>
                  <a:txBody>
                    <a:bodyPr/>
                    <a:lstStyle/>
                    <a:p>
                      <a:r>
                        <a:rPr lang="en-US" sz="2000" dirty="0">
                          <a:solidFill>
                            <a:schemeClr val="tx1"/>
                          </a:solidFill>
                          <a:effectLst/>
                        </a:rPr>
                        <a:t>Directivity</a:t>
                      </a:r>
                    </a:p>
                    <a:p>
                      <a:r>
                        <a:rPr lang="en-US" altLang="en-US" sz="1800" kern="1200" dirty="0">
                          <a:solidFill>
                            <a:schemeClr val="dk1"/>
                          </a:solidFill>
                          <a:effectLst/>
                          <a:latin typeface="+mn-lt"/>
                          <a:ea typeface="+mn-ea"/>
                          <a:cs typeface="+mn-cs"/>
                        </a:rPr>
                        <a:t>方向性</a:t>
                      </a:r>
                      <a:endParaRPr lang="en-US"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Educational (development of motor, social and intellectual competencies necessary for different types of motor activity)</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教育(发展不同类型运动活动所必需的运动、社会和智力能力)</a:t>
                      </a:r>
                    </a:p>
                  </a:txBody>
                  <a:tcPr>
                    <a:solidFill>
                      <a:srgbClr val="FFFFCC"/>
                    </a:solidFill>
                  </a:tcPr>
                </a:tc>
                <a:extLst>
                  <a:ext uri="{0D108BD9-81ED-4DB2-BD59-A6C34878D82A}">
                    <a16:rowId xmlns:a16="http://schemas.microsoft.com/office/drawing/2014/main" val="10002"/>
                  </a:ext>
                </a:extLst>
              </a:tr>
              <a:tr h="779780">
                <a:tc>
                  <a:txBody>
                    <a:bodyPr/>
                    <a:lstStyle/>
                    <a:p>
                      <a:r>
                        <a:rPr lang="en-US" sz="2000" dirty="0">
                          <a:solidFill>
                            <a:schemeClr val="tx1"/>
                          </a:solidFill>
                          <a:effectLst/>
                        </a:rPr>
                        <a:t>Purpose</a:t>
                      </a:r>
                    </a:p>
                    <a:p>
                      <a:r>
                        <a:rPr lang="en-US" altLang="en-US" sz="1800" kern="1200" dirty="0">
                          <a:solidFill>
                            <a:schemeClr val="dk1"/>
                          </a:solidFill>
                          <a:effectLst/>
                          <a:latin typeface="+mn-lt"/>
                          <a:ea typeface="+mn-ea"/>
                          <a:cs typeface="+mn-cs"/>
                        </a:rPr>
                        <a:t>目的</a:t>
                      </a:r>
                      <a:endParaRPr lang="en-US"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800">
                          <a:effectLst/>
                          <a:latin typeface="Times New Roman" panose="02020503050405090304" pitchFamily="18" charset="0"/>
                          <a:ea typeface="Times New Roman" panose="02020503050405090304" pitchFamily="18" charset="0"/>
                          <a:sym typeface="+mn-ea"/>
                        </a:rPr>
                        <a:t>Formation of techno-motor, socio-motor and reflexive competencies necessary to meet the needs of the individual and society形成满足个人和社会需求所必需的技术动力、社会动力和反思能力</a:t>
                      </a:r>
                      <a:endParaRPr lang="en-US" altLang="en-US"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10003"/>
                  </a:ext>
                </a:extLst>
              </a:tr>
              <a:tr h="779780">
                <a:tc>
                  <a:txBody>
                    <a:bodyPr/>
                    <a:lstStyle/>
                    <a:p>
                      <a:r>
                        <a:rPr lang="en-US" sz="2000" dirty="0">
                          <a:solidFill>
                            <a:schemeClr val="tx1"/>
                          </a:solidFill>
                        </a:rPr>
                        <a:t>Tasks</a:t>
                      </a:r>
                    </a:p>
                    <a:p>
                      <a:r>
                        <a:rPr lang="en-US" altLang="en-US" sz="1800" kern="1200" dirty="0">
                          <a:solidFill>
                            <a:schemeClr val="dk1"/>
                          </a:solidFill>
                          <a:effectLst/>
                          <a:latin typeface="+mn-lt"/>
                          <a:ea typeface="+mn-ea"/>
                          <a:cs typeface="+mn-cs"/>
                        </a:rPr>
                        <a:t>任務</a:t>
                      </a:r>
                      <a:endParaRPr lang="en-US" sz="2000" dirty="0">
                        <a:solidFill>
                          <a:schemeClr val="tx1"/>
                        </a:solidFill>
                      </a:endParaRPr>
                    </a:p>
                  </a:txBody>
                  <a:tcPr>
                    <a:solidFill>
                      <a:srgbClr val="FFFFCC"/>
                    </a:solidFill>
                  </a:tcPr>
                </a:tc>
                <a:tc>
                  <a:txBody>
                    <a:bodyPr/>
                    <a:lstStyle/>
                    <a:p>
                      <a:r>
                        <a:rPr lang="en-US" altLang="en-US" sz="1800" kern="1200" dirty="0">
                          <a:solidFill>
                            <a:schemeClr val="dk1"/>
                          </a:solidFill>
                          <a:effectLst/>
                          <a:latin typeface="+mn-lt"/>
                          <a:ea typeface="+mn-ea"/>
                          <a:cs typeface="+mn-cs"/>
                        </a:rPr>
                        <a:t>Training in technical and tactical skills, Training in theoretical and methodological knowledge of traditional sports disciplines. Formation of the ability to express one's personality through movement技战术技能训练，传统体育学科理论和方法知识训练。通过运动形成表达自己个性的能力</a:t>
                      </a:r>
                    </a:p>
                  </a:txBody>
                  <a:tcPr>
                    <a:solidFill>
                      <a:srgbClr val="FFFFCC"/>
                    </a:solidFill>
                  </a:tcPr>
                </a:tc>
                <a:extLst>
                  <a:ext uri="{0D108BD9-81ED-4DB2-BD59-A6C34878D82A}">
                    <a16:rowId xmlns:a16="http://schemas.microsoft.com/office/drawing/2014/main" val="10004"/>
                  </a:ext>
                </a:extLst>
              </a:tr>
              <a:tr h="975360">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組織形式和手段 </a:t>
                      </a: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endParaRPr lang="en-US" sz="2000">
                        <a:effectLst/>
                        <a:latin typeface="Times New Roman" panose="02020503050405090304" pitchFamily="18" charset="0"/>
                        <a:ea typeface="Times New Roman" panose="02020503050405090304" pitchFamily="18" charset="0"/>
                        <a:sym typeface="+mn-ea"/>
                      </a:endParaRPr>
                    </a:p>
                    <a:p>
                      <a:pPr marL="0" marR="0" lvl="0" indent="215900" algn="l" defTabSz="914400" rtl="0" eaLnBrk="1" fontAlgn="auto" latinLnBrk="0" hangingPunct="1">
                        <a:lnSpc>
                          <a:spcPct val="80000"/>
                        </a:lnSpc>
                        <a:spcBef>
                          <a:spcPts val="0"/>
                        </a:spcBef>
                        <a:spcAft>
                          <a:spcPts val="0"/>
                        </a:spcAft>
                        <a:buClrTx/>
                        <a:buSzTx/>
                        <a:buFontTx/>
                        <a:buNone/>
                        <a:defRPr/>
                      </a:pPr>
                      <a:r>
                        <a:rPr lang="en-US" sz="2000" dirty="0">
                          <a:effectLst/>
                          <a:latin typeface="Times New Roman" panose="02020503050405090304" pitchFamily="18" charset="0"/>
                          <a:ea typeface="Times New Roman" panose="02020503050405090304" pitchFamily="18" charset="0"/>
                        </a:rPr>
                        <a:t>Traditional sports disciplines: athletics, gymnastics, swimming, dancing, team sports games (football, handball, basketball and volleyball)传统体育项目:田径、体操、游泳、舞蹈、团队运动(足球、手球、篮球和排球)</a:t>
                      </a:r>
                    </a:p>
                  </a:txBody>
                  <a:tcPr>
                    <a:solidFill>
                      <a:srgbClr val="FFFFCC"/>
                    </a:solidFill>
                  </a:tcPr>
                </a:tc>
                <a:extLst>
                  <a:ext uri="{0D108BD9-81ED-4DB2-BD59-A6C34878D82A}">
                    <a16:rowId xmlns:a16="http://schemas.microsoft.com/office/drawing/2014/main" val="10005"/>
                  </a:ext>
                </a:extLst>
              </a:tr>
              <a:tr h="975360">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其他資訊 </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effectLst/>
                          <a:latin typeface="Times New Roman" panose="02020503050405090304" pitchFamily="18" charset="0"/>
                          <a:ea typeface="Times New Roman" panose="02020503050405090304" pitchFamily="18" charset="0"/>
                        </a:rPr>
                        <a:t>It is based on the theoretical provisions of symbolic interactionism, cognitive psychology它基于符号互动论、认知心理学</a:t>
                      </a:r>
                    </a:p>
                  </a:txBody>
                  <a:tcPr>
                    <a:solidFill>
                      <a:srgbClr val="FFFFCC"/>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794A68-888A-41D5-8322-0821A60CC2D9}"/>
              </a:ext>
            </a:extLst>
          </p:cNvPr>
          <p:cNvSpPr>
            <a:spLocks noGrp="1"/>
          </p:cNvSpPr>
          <p:nvPr>
            <p:ph type="title"/>
          </p:nvPr>
        </p:nvSpPr>
        <p:spPr/>
        <p:txBody>
          <a:bodyPr/>
          <a:lstStyle/>
          <a:p>
            <a:endParaRPr lang="x-none"/>
          </a:p>
        </p:txBody>
      </p:sp>
      <p:sp>
        <p:nvSpPr>
          <p:cNvPr id="3" name="Объект 2">
            <a:extLst>
              <a:ext uri="{FF2B5EF4-FFF2-40B4-BE49-F238E27FC236}">
                <a16:creationId xmlns:a16="http://schemas.microsoft.com/office/drawing/2014/main" id="{10387DB1-562B-4DB0-B34C-5B2AE616B719}"/>
              </a:ext>
            </a:extLst>
          </p:cNvPr>
          <p:cNvSpPr>
            <a:spLocks noGrp="1"/>
          </p:cNvSpPr>
          <p:nvPr>
            <p:ph idx="1"/>
          </p:nvPr>
        </p:nvSpPr>
        <p:spPr/>
        <p:txBody>
          <a:bodyPr/>
          <a:lstStyle/>
          <a:p>
            <a:endParaRPr lang="x-none"/>
          </a:p>
        </p:txBody>
      </p:sp>
      <p:graphicFrame>
        <p:nvGraphicFramePr>
          <p:cNvPr id="4" name="Таблица 4">
            <a:extLst>
              <a:ext uri="{FF2B5EF4-FFF2-40B4-BE49-F238E27FC236}">
                <a16:creationId xmlns:a16="http://schemas.microsoft.com/office/drawing/2014/main" id="{2785FC1B-51B8-4068-BB49-A4E4A88F4325}"/>
              </a:ext>
            </a:extLst>
          </p:cNvPr>
          <p:cNvGraphicFramePr>
            <a:graphicFrameLocks noGrp="1"/>
          </p:cNvGraphicFramePr>
          <p:nvPr>
            <p:extLst>
              <p:ext uri="{D42A27DB-BD31-4B8C-83A1-F6EECF244321}">
                <p14:modId xmlns:p14="http://schemas.microsoft.com/office/powerpoint/2010/main" val="1864706972"/>
              </p:ext>
            </p:extLst>
          </p:nvPr>
        </p:nvGraphicFramePr>
        <p:xfrm>
          <a:off x="0" y="0"/>
          <a:ext cx="12192000" cy="6616281"/>
        </p:xfrm>
        <a:graphic>
          <a:graphicData uri="http://schemas.openxmlformats.org/drawingml/2006/table">
            <a:tbl>
              <a:tblPr firstRow="1" bandRow="1">
                <a:tableStyleId>{5C22544A-7EE6-4342-B048-85BDC9FD1C3A}</a:tableStyleId>
              </a:tblPr>
              <a:tblGrid>
                <a:gridCol w="2150076">
                  <a:extLst>
                    <a:ext uri="{9D8B030D-6E8A-4147-A177-3AD203B41FA5}">
                      <a16:colId xmlns:a16="http://schemas.microsoft.com/office/drawing/2014/main" val="3763131901"/>
                    </a:ext>
                  </a:extLst>
                </a:gridCol>
                <a:gridCol w="10041924">
                  <a:extLst>
                    <a:ext uri="{9D8B030D-6E8A-4147-A177-3AD203B41FA5}">
                      <a16:colId xmlns:a16="http://schemas.microsoft.com/office/drawing/2014/main" val="3855786155"/>
                    </a:ext>
                  </a:extLst>
                </a:gridCol>
              </a:tblGrid>
              <a:tr h="58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effectLst/>
                          <a:latin typeface="Times New Roman" panose="02020603050405020304" pitchFamily="18" charset="0"/>
                          <a:ea typeface="Times New Roman" panose="02020603050405020304" pitchFamily="18" charset="0"/>
                        </a:rPr>
                        <a:t>Name</a:t>
                      </a:r>
                      <a:endParaRPr lang="x-none" sz="2000" dirty="0">
                        <a:solidFill>
                          <a:schemeClr val="tx1"/>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lt1"/>
                          </a:solidFill>
                          <a:effectLst/>
                          <a:latin typeface="+mn-lt"/>
                          <a:ea typeface="+mn-ea"/>
                          <a:cs typeface="+mn-cs"/>
                        </a:rPr>
                        <a:t>名字</a:t>
                      </a:r>
                      <a:endParaRPr lang="x-none" sz="2000" dirty="0">
                        <a:solidFill>
                          <a:schemeClr val="tx1"/>
                        </a:solidFill>
                      </a:endParaRPr>
                    </a:p>
                  </a:txBody>
                  <a:tcPr>
                    <a:solidFill>
                      <a:schemeClr val="accent6">
                        <a:lumMod val="60000"/>
                        <a:lumOff val="4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b="1" kern="1200" dirty="0">
                          <a:solidFill>
                            <a:schemeClr val="lt1"/>
                          </a:solidFill>
                          <a:effectLst/>
                          <a:latin typeface="+mn-lt"/>
                          <a:ea typeface="+mn-ea"/>
                          <a:cs typeface="+mn-cs"/>
                        </a:rPr>
                        <a:t>The concept of "</a:t>
                      </a:r>
                      <a:r>
                        <a:rPr lang="en-US" altLang="zh-CN" sz="1800" b="1" kern="1200" dirty="0" err="1">
                          <a:solidFill>
                            <a:schemeClr val="lt1"/>
                          </a:solidFill>
                          <a:effectLst/>
                          <a:latin typeface="+mn-lt"/>
                          <a:ea typeface="+mn-ea"/>
                          <a:cs typeface="+mn-cs"/>
                        </a:rPr>
                        <a:t>depedagogization</a:t>
                      </a:r>
                      <a:r>
                        <a:rPr lang="en-US" altLang="zh-CN" sz="1800" b="1" kern="1200" dirty="0">
                          <a:solidFill>
                            <a:schemeClr val="lt1"/>
                          </a:solidFill>
                          <a:effectLst/>
                          <a:latin typeface="+mn-lt"/>
                          <a:ea typeface="+mn-ea"/>
                          <a:cs typeface="+mn-cs"/>
                        </a:rPr>
                        <a:t>"</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zh-CN" sz="1800" b="1" kern="1200" dirty="0">
                          <a:solidFill>
                            <a:schemeClr val="lt1"/>
                          </a:solidFill>
                          <a:effectLst/>
                          <a:latin typeface="+mn-lt"/>
                          <a:ea typeface="+mn-ea"/>
                          <a:cs typeface="+mn-cs"/>
                        </a:rPr>
                        <a:t>"去教育化"的概念</a:t>
                      </a:r>
                    </a:p>
                    <a:p>
                      <a:pPr indent="215900">
                        <a:lnSpc>
                          <a:spcPct val="80000"/>
                        </a:lnSpc>
                        <a:spcAft>
                          <a:spcPts val="0"/>
                        </a:spcAft>
                      </a:pPr>
                      <a:endParaRPr lang="zh-Hant" altLang="en-US" sz="1800" b="1" kern="1200" dirty="0">
                        <a:solidFill>
                          <a:schemeClr val="accent6">
                            <a:lumMod val="50000"/>
                          </a:schemeClr>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1503506425"/>
                  </a:ext>
                </a:extLst>
              </a:tr>
              <a:tr h="787743">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x-none" sz="2000" dirty="0">
                        <a:solidFill>
                          <a:schemeClr val="tx1"/>
                        </a:solidFill>
                      </a:endParaRP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107000"/>
                        </a:lnSpc>
                        <a:spcBef>
                          <a:spcPts val="400"/>
                        </a:spcBef>
                        <a:spcAft>
                          <a:spcPts val="0"/>
                        </a:spcAft>
                        <a:buClrTx/>
                        <a:buSzTx/>
                        <a:buFontTx/>
                        <a:buNone/>
                        <a:tabLst/>
                        <a:defRPr/>
                      </a:pPr>
                      <a:r>
                        <a:rPr lang="en-US" altLang="zh-CN" sz="1800" kern="1200" dirty="0">
                          <a:solidFill>
                            <a:schemeClr val="dk1"/>
                          </a:solidFill>
                          <a:effectLst/>
                          <a:latin typeface="+mn-lt"/>
                          <a:ea typeface="+mn-ea"/>
                          <a:cs typeface="+mn-cs"/>
                        </a:rPr>
                        <a:t>L.-D. Mitt-ling, M. </a:t>
                      </a:r>
                      <a:r>
                        <a:rPr lang="en-US" altLang="zh-CN" sz="1800" kern="1200" dirty="0" err="1">
                          <a:solidFill>
                            <a:schemeClr val="dk1"/>
                          </a:solidFill>
                          <a:effectLst/>
                          <a:latin typeface="+mn-lt"/>
                          <a:ea typeface="+mn-ea"/>
                          <a:cs typeface="+mn-cs"/>
                        </a:rPr>
                        <a:t>Foll-khamer</a:t>
                      </a:r>
                      <a:r>
                        <a:rPr lang="en-US" altLang="zh-CN" sz="1800" kern="1200" dirty="0">
                          <a:solidFill>
                            <a:schemeClr val="dk1"/>
                          </a:solidFill>
                          <a:effectLst/>
                          <a:latin typeface="+mn-lt"/>
                          <a:ea typeface="+mn-ea"/>
                          <a:cs typeface="+mn-cs"/>
                        </a:rPr>
                        <a:t> (M. </a:t>
                      </a:r>
                      <a:r>
                        <a:rPr lang="en-US" altLang="zh-CN" sz="1800" kern="1200" dirty="0" err="1">
                          <a:solidFill>
                            <a:schemeClr val="dk1"/>
                          </a:solidFill>
                          <a:effectLst/>
                          <a:latin typeface="+mn-lt"/>
                          <a:ea typeface="+mn-ea"/>
                          <a:cs typeface="+mn-cs"/>
                        </a:rPr>
                        <a:t>Volkamer</a:t>
                      </a:r>
                      <a:r>
                        <a:rPr lang="en-US" altLang="zh-CN" sz="1800" kern="1200" dirty="0">
                          <a:solidFill>
                            <a:schemeClr val="dk1"/>
                          </a:solidFill>
                          <a:effectLst/>
                          <a:latin typeface="+mn-lt"/>
                          <a:ea typeface="+mn-ea"/>
                          <a:cs typeface="+mn-cs"/>
                        </a:rPr>
                        <a:t>) Germany 80 20th century</a:t>
                      </a:r>
                    </a:p>
                    <a:p>
                      <a:pPr marL="0" marR="0" lvl="0" indent="215900" algn="just" defTabSz="914400" rtl="0" eaLnBrk="1" fontAlgn="auto" latinLnBrk="0" hangingPunct="1">
                        <a:lnSpc>
                          <a:spcPct val="107000"/>
                        </a:lnSpc>
                        <a:spcBef>
                          <a:spcPts val="400"/>
                        </a:spcBef>
                        <a:spcAft>
                          <a:spcPts val="0"/>
                        </a:spcAft>
                        <a:buClrTx/>
                        <a:buSzTx/>
                        <a:buFontTx/>
                        <a:buNone/>
                        <a:tabLst/>
                        <a:defRPr/>
                      </a:pPr>
                      <a:r>
                        <a:rPr lang="zh-CN" altLang="zh-CN" sz="1800" kern="1200" dirty="0">
                          <a:solidFill>
                            <a:schemeClr val="dk1"/>
                          </a:solidFill>
                          <a:effectLst/>
                          <a:latin typeface="+mn-lt"/>
                          <a:ea typeface="+mn-ea"/>
                          <a:cs typeface="+mn-cs"/>
                        </a:rPr>
                        <a:t>L.-D. 米特林， M. 福尔-哈默 （M. 沃尔卡默） 德国 80 20 世纪</a:t>
                      </a:r>
                    </a:p>
                  </a:txBody>
                  <a:tcPr>
                    <a:solidFill>
                      <a:schemeClr val="accent6">
                        <a:lumMod val="20000"/>
                        <a:lumOff val="80000"/>
                      </a:schemeClr>
                    </a:solidFill>
                  </a:tcPr>
                </a:tc>
                <a:extLst>
                  <a:ext uri="{0D108BD9-81ED-4DB2-BD59-A6C34878D82A}">
                    <a16:rowId xmlns:a16="http://schemas.microsoft.com/office/drawing/2014/main" val="3654346828"/>
                  </a:ext>
                </a:extLst>
              </a:tr>
              <a:tr h="529113">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Educational (sport as a voluntary activity aimed at solving all sorts of problems in the process of various motor situations)</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zh-CN" sz="1800" kern="1200" dirty="0">
                          <a:solidFill>
                            <a:schemeClr val="dk1"/>
                          </a:solidFill>
                          <a:effectLst/>
                          <a:latin typeface="+mn-lt"/>
                          <a:ea typeface="+mn-ea"/>
                          <a:cs typeface="+mn-cs"/>
                        </a:rPr>
                        <a:t>教育（体育作为一项志愿活动，旨在解决各种运动环境过程中的各种问题）</a:t>
                      </a:r>
                    </a:p>
                    <a:p>
                      <a:pPr marL="0" marR="0" lvl="0" indent="215900" algn="l" defTabSz="914400" rtl="0" eaLnBrk="1" fontAlgn="auto" latinLnBrk="0" hangingPunct="1">
                        <a:lnSpc>
                          <a:spcPct val="80000"/>
                        </a:lnSpc>
                        <a:spcBef>
                          <a:spcPts val="0"/>
                        </a:spcBef>
                        <a:spcAft>
                          <a:spcPts val="0"/>
                        </a:spcAft>
                        <a:buClrTx/>
                        <a:buSzTx/>
                        <a:buFontTx/>
                        <a:buNone/>
                        <a:tabLst/>
                        <a:defRPr/>
                      </a:pPr>
                      <a:endParaRPr lang="zh-Hans" altLang="en-US" sz="1800"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131776239"/>
                  </a:ext>
                </a:extLst>
              </a:tr>
              <a:tr h="877627">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x-none" sz="2000" dirty="0">
                        <a:solidFill>
                          <a:schemeClr val="tx1"/>
                        </a:solidFill>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Health education, self-esteem formation and social education through motor activity</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800" kern="1200" dirty="0">
                          <a:solidFill>
                            <a:schemeClr val="dk1"/>
                          </a:solidFill>
                          <a:effectLst/>
                          <a:latin typeface="+mn-lt"/>
                          <a:ea typeface="+mn-ea"/>
                          <a:cs typeface="+mn-cs"/>
                        </a:rPr>
                        <a:t>通过运动活动进行健康教育、自尊心形成和社会教育</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Hans" altLang="en-US" sz="1800"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1112852836"/>
                  </a:ext>
                </a:extLst>
              </a:tr>
              <a:tr h="537919">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x-none" sz="2000" dirty="0">
                        <a:solidFill>
                          <a:schemeClr val="tx1"/>
                        </a:solidFill>
                      </a:endParaRP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Motivation to improve the achievement in the independent assimilation of motor skills. Motivation for physical activities in the exercises. Professional advice in the process of self-improvement of the student.</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zh-CN" sz="1800" kern="1200" dirty="0">
                          <a:solidFill>
                            <a:schemeClr val="dk1"/>
                          </a:solidFill>
                          <a:effectLst/>
                          <a:latin typeface="+mn-lt"/>
                          <a:ea typeface="+mn-ea"/>
                          <a:cs typeface="+mn-cs"/>
                        </a:rPr>
                        <a:t>提高运动技能独立同化成就的动机。练习中体育活动的动力。专业建议在学生自我完善的过程中。</a:t>
                      </a:r>
                    </a:p>
                    <a:p>
                      <a:pPr marL="0" marR="0" lvl="0" indent="215900" algn="l" defTabSz="914400" rtl="0" eaLnBrk="1" fontAlgn="auto" latinLnBrk="0" hangingPunct="1">
                        <a:lnSpc>
                          <a:spcPct val="80000"/>
                        </a:lnSpc>
                        <a:spcBef>
                          <a:spcPts val="0"/>
                        </a:spcBef>
                        <a:spcAft>
                          <a:spcPts val="0"/>
                        </a:spcAft>
                        <a:buClrTx/>
                        <a:buSzTx/>
                        <a:buFontTx/>
                        <a:buNone/>
                        <a:tabLst/>
                        <a:defRPr/>
                      </a:pPr>
                      <a:endParaRPr lang="zh-Hans" altLang="en-US" sz="1800"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088944803"/>
                  </a:ext>
                </a:extLst>
              </a:tr>
              <a:tr h="1010901">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Orientation to "clean school sports" Focus on traditional means of physical education</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zh-CN" sz="1800" kern="1200" dirty="0">
                          <a:solidFill>
                            <a:schemeClr val="dk1"/>
                          </a:solidFill>
                          <a:effectLst/>
                          <a:latin typeface="+mn-lt"/>
                          <a:ea typeface="+mn-ea"/>
                          <a:cs typeface="+mn-cs"/>
                        </a:rPr>
                        <a:t>以"清洁学校体育"为导向 注重传统体育手段</a:t>
                      </a:r>
                    </a:p>
                    <a:p>
                      <a:pPr indent="215900">
                        <a:lnSpc>
                          <a:spcPct val="80000"/>
                        </a:lnSpc>
                        <a:spcAft>
                          <a:spcPts val="0"/>
                        </a:spcAft>
                      </a:pPr>
                      <a:endParaRPr lang="x-none" sz="2000" dirty="0">
                        <a:effectLst/>
                        <a:latin typeface="Times New Roman" panose="02020603050405020304" pitchFamily="18" charset="0"/>
                        <a:ea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1200441986"/>
                  </a:ext>
                </a:extLst>
              </a:tr>
              <a:tr h="1010901">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其他資訊 </a:t>
                      </a: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Elimination of assessments in physical culture, withdrawal of physical culture from the list of compulsory disciplines.</a:t>
                      </a:r>
                    </a:p>
                    <a:p>
                      <a:pPr marL="0" marR="0" lvl="0" indent="215900" algn="l" defTabSz="914400" rtl="0" eaLnBrk="1" fontAlgn="auto" latinLnBrk="0" hangingPunct="1">
                        <a:lnSpc>
                          <a:spcPct val="80000"/>
                        </a:lnSpc>
                        <a:spcBef>
                          <a:spcPts val="0"/>
                        </a:spcBef>
                        <a:spcAft>
                          <a:spcPts val="0"/>
                        </a:spcAft>
                        <a:buClrTx/>
                        <a:buSzTx/>
                        <a:buFontTx/>
                        <a:buNone/>
                        <a:tabLst/>
                        <a:defRPr/>
                      </a:pPr>
                      <a:r>
                        <a:rPr lang="zh-CN" altLang="zh-CN" sz="1800" kern="1200" dirty="0">
                          <a:solidFill>
                            <a:schemeClr val="dk1"/>
                          </a:solidFill>
                          <a:effectLst/>
                          <a:latin typeface="+mn-lt"/>
                          <a:ea typeface="+mn-ea"/>
                          <a:cs typeface="+mn-cs"/>
                        </a:rPr>
                        <a:t>取消体育评估，将体育从必修课清单中撤出。</a:t>
                      </a:r>
                    </a:p>
                    <a:p>
                      <a:pPr indent="215900">
                        <a:lnSpc>
                          <a:spcPct val="80000"/>
                        </a:lnSpc>
                        <a:spcAft>
                          <a:spcPts val="0"/>
                        </a:spcAft>
                      </a:pPr>
                      <a:endParaRPr lang="x-none" sz="2000" dirty="0">
                        <a:effectLst/>
                        <a:latin typeface="Times New Roman" panose="02020603050405020304" pitchFamily="18" charset="0"/>
                        <a:ea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798993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1"/>
            </p:custDataLst>
            <p:extLst>
              <p:ext uri="{D42A27DB-BD31-4B8C-83A1-F6EECF244321}">
                <p14:modId xmlns:p14="http://schemas.microsoft.com/office/powerpoint/2010/main" val="1389934799"/>
              </p:ext>
            </p:extLst>
          </p:nvPr>
        </p:nvGraphicFramePr>
        <p:xfrm>
          <a:off x="259174" y="160637"/>
          <a:ext cx="11673651" cy="6454972"/>
        </p:xfrm>
        <a:graphic>
          <a:graphicData uri="http://schemas.openxmlformats.org/drawingml/2006/table">
            <a:tbl>
              <a:tblPr firstRow="1" bandRow="1">
                <a:tableStyleId>{5C22544A-7EE6-4342-B048-85BDC9FD1C3A}</a:tableStyleId>
              </a:tblPr>
              <a:tblGrid>
                <a:gridCol w="2669601">
                  <a:extLst>
                    <a:ext uri="{9D8B030D-6E8A-4147-A177-3AD203B41FA5}">
                      <a16:colId xmlns:a16="http://schemas.microsoft.com/office/drawing/2014/main" val="20000"/>
                    </a:ext>
                  </a:extLst>
                </a:gridCol>
                <a:gridCol w="9004050">
                  <a:extLst>
                    <a:ext uri="{9D8B030D-6E8A-4147-A177-3AD203B41FA5}">
                      <a16:colId xmlns:a16="http://schemas.microsoft.com/office/drawing/2014/main" val="20001"/>
                    </a:ext>
                  </a:extLst>
                </a:gridCol>
              </a:tblGrid>
              <a:tr h="602036">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 </a:t>
                      </a:r>
                      <a:r>
                        <a:rPr lang="zh-CN" altLang="en-US" sz="1800" dirty="0">
                          <a:solidFill>
                            <a:schemeClr val="accent2">
                              <a:lumMod val="50000"/>
                            </a:schemeClr>
                          </a:solidFill>
                        </a:rPr>
                        <a:t>名字</a:t>
                      </a:r>
                    </a:p>
                  </a:txBody>
                  <a:tcPr>
                    <a:solidFill>
                      <a:schemeClr val="accent4">
                        <a:lumMod val="60000"/>
                        <a:lumOff val="40000"/>
                      </a:schemeClr>
                    </a:solidFill>
                  </a:tcPr>
                </a:tc>
                <a:tc>
                  <a:txBody>
                    <a:bodyPr/>
                    <a:lstStyle/>
                    <a:p>
                      <a:pPr indent="215900">
                        <a:lnSpc>
                          <a:spcPct val="80000"/>
                        </a:lnSpc>
                        <a:spcAft>
                          <a:spcPts val="0"/>
                        </a:spcAft>
                      </a:pPr>
                      <a:r>
                        <a:rPr lang="en-US" sz="2800" dirty="0">
                          <a:effectLst/>
                          <a:latin typeface="Times New Roman" panose="02020603050405020304" pitchFamily="18" charset="0"/>
                          <a:ea typeface="Times New Roman" panose="02020603050405020304" pitchFamily="18" charset="0"/>
                          <a:sym typeface="+mn-ea"/>
                        </a:rPr>
                        <a:t>The concept of rational gymnastics   </a:t>
                      </a:r>
                      <a:r>
                        <a:rPr lang="zh-CN" altLang="en-US" sz="2000" dirty="0">
                          <a:effectLst/>
                          <a:latin typeface="Times New Roman" panose="02020603050405020304" pitchFamily="18" charset="0"/>
                          <a:ea typeface="Times New Roman" panose="02020603050405020304" pitchFamily="18" charset="0"/>
                          <a:sym typeface="+mn-ea"/>
                        </a:rPr>
                        <a:t>理性体操的概念</a:t>
                      </a:r>
                      <a:endParaRPr lang="en-US" sz="2000" dirty="0">
                        <a:effectLst/>
                        <a:latin typeface="Times New Roman" panose="02020603050405020304" pitchFamily="18" charset="0"/>
                        <a:ea typeface="Times New Roman" panose="02020603050405020304" pitchFamily="18" charset="0"/>
                        <a:sym typeface="+mn-ea"/>
                      </a:endParaRPr>
                    </a:p>
                    <a:p>
                      <a:pPr indent="215900">
                        <a:lnSpc>
                          <a:spcPct val="80000"/>
                        </a:lnSpc>
                        <a:spcAft>
                          <a:spcPts val="0"/>
                        </a:spcAft>
                      </a:pPr>
                      <a:endParaRPr lang="en-US" altLang="en-US" sz="2000" b="1" kern="1200" dirty="0">
                        <a:solidFill>
                          <a:schemeClr val="accent2">
                            <a:lumMod val="75000"/>
                          </a:schemeClr>
                        </a:solidFill>
                        <a:effectLst/>
                        <a:latin typeface="+mn-lt"/>
                        <a:ea typeface="+mn-ea"/>
                        <a:cs typeface="+mn-cs"/>
                      </a:endParaRPr>
                    </a:p>
                  </a:txBody>
                  <a:tcPr>
                    <a:solidFill>
                      <a:schemeClr val="accent4">
                        <a:lumMod val="60000"/>
                        <a:lumOff val="40000"/>
                      </a:schemeClr>
                    </a:solidFill>
                  </a:tcPr>
                </a:tc>
                <a:extLst>
                  <a:ext uri="{0D108BD9-81ED-4DB2-BD59-A6C34878D82A}">
                    <a16:rowId xmlns:a16="http://schemas.microsoft.com/office/drawing/2014/main" val="10000"/>
                  </a:ext>
                </a:extLst>
              </a:tr>
              <a:tr h="700733">
                <a:tc>
                  <a:txBody>
                    <a:bodyPr/>
                    <a:lstStyle/>
                    <a:p>
                      <a:r>
                        <a:rPr lang="en-US" sz="2000" dirty="0">
                          <a:solidFill>
                            <a:schemeClr val="tx1"/>
                          </a:solidFill>
                          <a:effectLst/>
                        </a:rPr>
                        <a:t>Authors, time, country</a:t>
                      </a:r>
                    </a:p>
                    <a:p>
                      <a:r>
                        <a:rPr lang="en-US" altLang="en-US" sz="1800" kern="1200" dirty="0">
                          <a:solidFill>
                            <a:schemeClr val="dk1"/>
                          </a:solidFill>
                          <a:effectLst/>
                          <a:latin typeface="+mn-lt"/>
                          <a:ea typeface="+mn-ea"/>
                          <a:cs typeface="+mn-cs"/>
                        </a:rPr>
                        <a:t>作者， 時間， 國家</a:t>
                      </a:r>
                      <a:endParaRPr lang="en-US" sz="2000" dirty="0">
                        <a:solidFill>
                          <a:schemeClr val="tx1"/>
                        </a:solidFill>
                      </a:endParaRPr>
                    </a:p>
                  </a:txBody>
                  <a:tcPr>
                    <a:solidFill>
                      <a:schemeClr val="accent4">
                        <a:lumMod val="20000"/>
                        <a:lumOff val="80000"/>
                      </a:schemeClr>
                    </a:solidFill>
                  </a:tcPr>
                </a:tc>
                <a:tc>
                  <a:txBody>
                    <a:bodyPr/>
                    <a:lstStyle/>
                    <a:p>
                      <a:r>
                        <a:rPr lang="en" sz="2000" kern="1200" dirty="0">
                          <a:solidFill>
                            <a:schemeClr val="dk1"/>
                          </a:solidFill>
                          <a:effectLst/>
                          <a:latin typeface="+mn-lt"/>
                          <a:ea typeface="+mn-ea"/>
                          <a:cs typeface="+mn-cs"/>
                        </a:rPr>
                        <a:t>P</a:t>
                      </a:r>
                      <a:r>
                        <a:rPr lang="en" sz="2400" kern="1200" dirty="0">
                          <a:solidFill>
                            <a:schemeClr val="dk1"/>
                          </a:solidFill>
                          <a:effectLst/>
                          <a:latin typeface="+mn-lt"/>
                          <a:ea typeface="+mn-ea"/>
                          <a:cs typeface="+mn-cs"/>
                        </a:rPr>
                        <a:t>. </a:t>
                      </a:r>
                      <a:r>
                        <a:rPr lang="en" sz="2000" kern="1200" dirty="0">
                          <a:solidFill>
                            <a:schemeClr val="dk1"/>
                          </a:solidFill>
                          <a:effectLst/>
                          <a:latin typeface="+mn-lt"/>
                          <a:ea typeface="+mn-ea"/>
                          <a:cs typeface="+mn-cs"/>
                        </a:rPr>
                        <a:t>F. Lesgaft Russia, </a:t>
                      </a:r>
                      <a:r>
                        <a:rPr lang="en-US" sz="2000" kern="1200" dirty="0">
                          <a:solidFill>
                            <a:schemeClr val="dk1"/>
                          </a:solidFill>
                          <a:effectLst/>
                          <a:latin typeface="+mn-lt"/>
                          <a:ea typeface="+mn-ea"/>
                          <a:cs typeface="+mn-cs"/>
                        </a:rPr>
                        <a:t>end of </a:t>
                      </a:r>
                      <a:r>
                        <a:rPr lang="en" sz="2000" kern="1200" dirty="0">
                          <a:solidFill>
                            <a:schemeClr val="dk1"/>
                          </a:solidFill>
                          <a:effectLst/>
                          <a:latin typeface="+mn-lt"/>
                          <a:ea typeface="+mn-ea"/>
                          <a:cs typeface="+mn-cs"/>
                        </a:rPr>
                        <a:t> XIX century.</a:t>
                      </a:r>
                      <a:endParaRPr lang="en" sz="1800" kern="1200" dirty="0">
                        <a:solidFill>
                          <a:schemeClr val="dk1"/>
                        </a:solidFill>
                        <a:effectLst/>
                        <a:latin typeface="+mn-lt"/>
                        <a:ea typeface="+mn-ea"/>
                        <a:cs typeface="+mn-cs"/>
                      </a:endParaRPr>
                    </a:p>
                    <a:p>
                      <a:r>
                        <a:rPr lang="zh-Hant" altLang="en-US" sz="1800" kern="1200" dirty="0">
                          <a:solidFill>
                            <a:schemeClr val="dk1"/>
                          </a:solidFill>
                          <a:effectLst/>
                          <a:latin typeface="+mn-lt"/>
                          <a:ea typeface="+mn-ea"/>
                          <a:cs typeface="+mn-cs"/>
                        </a:rPr>
                        <a:t>俄羅斯理智體操的概念</a:t>
                      </a:r>
                      <a:r>
                        <a:rPr lang="en-US" altLang="zh-Hant" sz="1800" kern="1200" dirty="0">
                          <a:solidFill>
                            <a:schemeClr val="dk1"/>
                          </a:solidFill>
                          <a:effectLst/>
                          <a:latin typeface="+mn-lt"/>
                          <a:ea typeface="+mn-ea"/>
                          <a:cs typeface="+mn-cs"/>
                        </a:rPr>
                        <a:t>19 </a:t>
                      </a:r>
                      <a:r>
                        <a:rPr lang="zh-Hant" altLang="en-US" sz="1800" kern="1200" dirty="0">
                          <a:solidFill>
                            <a:schemeClr val="dk1"/>
                          </a:solidFill>
                          <a:effectLst/>
                          <a:latin typeface="+mn-lt"/>
                          <a:ea typeface="+mn-ea"/>
                          <a:cs typeface="+mn-cs"/>
                        </a:rPr>
                        <a:t>世紀 </a:t>
                      </a:r>
                    </a:p>
                  </a:txBody>
                  <a:tcPr>
                    <a:solidFill>
                      <a:schemeClr val="accent4">
                        <a:lumMod val="20000"/>
                        <a:lumOff val="80000"/>
                      </a:schemeClr>
                    </a:solidFill>
                  </a:tcPr>
                </a:tc>
                <a:extLst>
                  <a:ext uri="{0D108BD9-81ED-4DB2-BD59-A6C34878D82A}">
                    <a16:rowId xmlns:a16="http://schemas.microsoft.com/office/drawing/2014/main" val="10001"/>
                  </a:ext>
                </a:extLst>
              </a:tr>
              <a:tr h="521086">
                <a:tc>
                  <a:txBody>
                    <a:bodyPr/>
                    <a:lstStyle/>
                    <a:p>
                      <a:r>
                        <a:rPr lang="en-US" sz="2000" dirty="0">
                          <a:solidFill>
                            <a:schemeClr val="tx1"/>
                          </a:solidFill>
                          <a:effectLst/>
                        </a:rPr>
                        <a:t>Directivity  </a:t>
                      </a:r>
                      <a:r>
                        <a:rPr lang="en-US" altLang="en-US" sz="1800" kern="1200" dirty="0" err="1">
                          <a:solidFill>
                            <a:schemeClr val="dk1"/>
                          </a:solidFill>
                          <a:effectLst/>
                          <a:latin typeface="+mn-lt"/>
                          <a:ea typeface="+mn-ea"/>
                          <a:cs typeface="+mn-cs"/>
                        </a:rPr>
                        <a:t>方向性</a:t>
                      </a:r>
                      <a:endParaRPr lang="en-US" sz="2000" dirty="0">
                        <a:solidFill>
                          <a:schemeClr val="tx1"/>
                        </a:solidFill>
                      </a:endParaRPr>
                    </a:p>
                  </a:txBody>
                  <a:tcPr>
                    <a:solidFill>
                      <a:schemeClr val="accent4">
                        <a:lumMod val="20000"/>
                        <a:lumOff val="80000"/>
                      </a:schemeClr>
                    </a:solidFill>
                  </a:tcPr>
                </a:tc>
                <a:tc>
                  <a:txBody>
                    <a:bodyPr/>
                    <a:lstStyle/>
                    <a:p>
                      <a:r>
                        <a:rPr lang="en" sz="2000" kern="1200" dirty="0">
                          <a:solidFill>
                            <a:schemeClr val="dk1"/>
                          </a:solidFill>
                          <a:effectLst/>
                          <a:latin typeface="+mn-lt"/>
                          <a:ea typeface="+mn-ea"/>
                          <a:cs typeface="+mn-cs"/>
                        </a:rPr>
                        <a:t>Educational (systematic mental, moral, aesthetic and physical education)</a:t>
                      </a:r>
                    </a:p>
                    <a:p>
                      <a:r>
                        <a:rPr lang="zh-Hant" altLang="en-US" sz="1800" kern="1200" dirty="0">
                          <a:solidFill>
                            <a:schemeClr val="dk1"/>
                          </a:solidFill>
                          <a:effectLst/>
                          <a:latin typeface="+mn-lt"/>
                          <a:ea typeface="+mn-ea"/>
                          <a:cs typeface="+mn-cs"/>
                        </a:rPr>
                        <a:t>教育（系統性心理、道德、美學和體育教育）</a:t>
                      </a:r>
                      <a:endParaRPr lang="en" sz="1800" kern="1200" dirty="0">
                        <a:solidFill>
                          <a:schemeClr val="dk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2"/>
                  </a:ext>
                </a:extLst>
              </a:tr>
              <a:tr h="787366">
                <a:tc>
                  <a:txBody>
                    <a:bodyPr/>
                    <a:lstStyle/>
                    <a:p>
                      <a:r>
                        <a:rPr lang="en-US" sz="2000" dirty="0">
                          <a:solidFill>
                            <a:schemeClr val="tx1"/>
                          </a:solidFill>
                          <a:effectLst/>
                        </a:rPr>
                        <a:t>Purpose</a:t>
                      </a:r>
                    </a:p>
                    <a:p>
                      <a:r>
                        <a:rPr lang="en-US" altLang="en-US" sz="1800" kern="1200" dirty="0">
                          <a:solidFill>
                            <a:schemeClr val="dk1"/>
                          </a:solidFill>
                          <a:effectLst/>
                          <a:latin typeface="+mn-lt"/>
                          <a:ea typeface="+mn-ea"/>
                          <a:cs typeface="+mn-cs"/>
                        </a:rPr>
                        <a:t>目的</a:t>
                      </a:r>
                      <a:endParaRPr lang="en-US" sz="2000" dirty="0">
                        <a:solidFill>
                          <a:schemeClr val="tx1"/>
                        </a:solidFill>
                      </a:endParaRPr>
                    </a:p>
                  </a:txBody>
                  <a:tcPr>
                    <a:solidFill>
                      <a:schemeClr val="accent4">
                        <a:lumMod val="20000"/>
                        <a:lumOff val="80000"/>
                      </a:schemeClr>
                    </a:solidFill>
                  </a:tcPr>
                </a:tc>
                <a:tc>
                  <a:txBody>
                    <a:bodyPr/>
                    <a:lstStyle/>
                    <a:p>
                      <a:r>
                        <a:rPr lang="en" sz="2000" kern="1200" dirty="0">
                          <a:solidFill>
                            <a:schemeClr val="dk1"/>
                          </a:solidFill>
                          <a:effectLst/>
                          <a:latin typeface="+mn-lt"/>
                          <a:ea typeface="+mn-ea"/>
                          <a:cs typeface="+mn-cs"/>
                        </a:rPr>
                        <a:t>Harmonious, comprehensive development of the activity of the human body.</a:t>
                      </a:r>
                    </a:p>
                    <a:p>
                      <a:r>
                        <a:rPr lang="zh-Hant" altLang="en-US" sz="1800" kern="1200" dirty="0">
                          <a:solidFill>
                            <a:schemeClr val="dk1"/>
                          </a:solidFill>
                          <a:effectLst/>
                          <a:latin typeface="+mn-lt"/>
                          <a:ea typeface="+mn-ea"/>
                          <a:cs typeface="+mn-cs"/>
                        </a:rPr>
                        <a:t>人體活動的和諧、全面發展。</a:t>
                      </a:r>
                      <a:endParaRPr lang="en" sz="1800" kern="1200" dirty="0">
                        <a:solidFill>
                          <a:schemeClr val="dk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3"/>
                  </a:ext>
                </a:extLst>
              </a:tr>
              <a:tr h="1730575">
                <a:tc>
                  <a:txBody>
                    <a:bodyPr/>
                    <a:lstStyle/>
                    <a:p>
                      <a:r>
                        <a:rPr lang="en-US" sz="2000" dirty="0">
                          <a:solidFill>
                            <a:schemeClr val="tx1"/>
                          </a:solidFill>
                        </a:rPr>
                        <a:t>Tasks</a:t>
                      </a:r>
                    </a:p>
                    <a:p>
                      <a:r>
                        <a:rPr lang="en-US" altLang="en-US" sz="1800" kern="1200" dirty="0">
                          <a:solidFill>
                            <a:schemeClr val="dk1"/>
                          </a:solidFill>
                          <a:effectLst/>
                          <a:latin typeface="+mn-lt"/>
                          <a:ea typeface="+mn-ea"/>
                          <a:cs typeface="+mn-cs"/>
                        </a:rPr>
                        <a:t>任務</a:t>
                      </a:r>
                      <a:endParaRPr lang="en-US" sz="2000" dirty="0">
                        <a:solidFill>
                          <a:schemeClr val="tx1"/>
                        </a:solidFill>
                      </a:endParaRPr>
                    </a:p>
                  </a:txBody>
                  <a:tcPr>
                    <a:solidFill>
                      <a:schemeClr val="accent4">
                        <a:lumMod val="20000"/>
                        <a:lumOff val="80000"/>
                      </a:schemeClr>
                    </a:solidFill>
                  </a:tcPr>
                </a:tc>
                <a:tc>
                  <a:txBody>
                    <a:bodyPr/>
                    <a:lstStyle/>
                    <a:p>
                      <a:r>
                        <a:rPr lang="en" sz="2000" kern="1200" dirty="0">
                          <a:solidFill>
                            <a:schemeClr val="dk1"/>
                          </a:solidFill>
                          <a:effectLst/>
                          <a:latin typeface="+mn-lt"/>
                          <a:ea typeface="+mn-ea"/>
                          <a:cs typeface="+mn-cs"/>
                        </a:rPr>
                        <a:t>Compliance with a strict sequence in the dosage of the load. Mandatory consideration of individual abilities of students. Development of the ability to consciously perceive the results obtained from exercises, as well as analyze them.</a:t>
                      </a:r>
                    </a:p>
                    <a:p>
                      <a:r>
                        <a:rPr lang="zh-Hant" altLang="en-US" sz="1800" kern="1200" dirty="0">
                          <a:solidFill>
                            <a:schemeClr val="dk1"/>
                          </a:solidFill>
                          <a:effectLst/>
                          <a:latin typeface="+mn-lt"/>
                          <a:ea typeface="+mn-ea"/>
                          <a:cs typeface="+mn-cs"/>
                        </a:rPr>
                        <a:t>在負載劑量中保持嚴格的一致性。 必須考慮到學生的個人能力。培養有意識地感知和分析運動結果的能力</a:t>
                      </a:r>
                      <a:endParaRPr lang="en" sz="1800" kern="1200" dirty="0">
                        <a:solidFill>
                          <a:schemeClr val="dk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4"/>
                  </a:ext>
                </a:extLst>
              </a:tr>
              <a:tr h="897462">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600" kern="1200" dirty="0">
                          <a:solidFill>
                            <a:schemeClr val="dk1"/>
                          </a:solidFill>
                          <a:effectLst/>
                          <a:latin typeface="+mn-lt"/>
                          <a:ea typeface="+mn-ea"/>
                          <a:cs typeface="+mn-cs"/>
                        </a:rPr>
                        <a:t>組織形式和手段 </a:t>
                      </a:r>
                    </a:p>
                  </a:txBody>
                  <a:tcPr>
                    <a:solidFill>
                      <a:schemeClr val="accent4">
                        <a:lumMod val="20000"/>
                        <a:lumOff val="80000"/>
                      </a:schemeClr>
                    </a:solidFill>
                  </a:tcPr>
                </a:tc>
                <a:tc>
                  <a:txBody>
                    <a:bodyPr/>
                    <a:lstStyle/>
                    <a:p>
                      <a:r>
                        <a:rPr lang="en" sz="2000" kern="1200" dirty="0">
                          <a:solidFill>
                            <a:schemeClr val="dk1"/>
                          </a:solidFill>
                          <a:effectLst/>
                          <a:latin typeface="+mn-lt"/>
                          <a:ea typeface="+mn-ea"/>
                          <a:cs typeface="+mn-cs"/>
                        </a:rPr>
                        <a:t>Folk games without a competitive component. Basics of natural gymnastics.</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沒有競技成分的民間遊戲。自然體操的基礎知識。 </a:t>
                      </a:r>
                    </a:p>
                    <a:p>
                      <a:endParaRPr lang="en" sz="1800" kern="1200" dirty="0">
                        <a:solidFill>
                          <a:schemeClr val="dk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0005"/>
                  </a:ext>
                </a:extLst>
              </a:tr>
              <a:tr h="907319">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其他資訊 </a:t>
                      </a:r>
                    </a:p>
                  </a:txBody>
                  <a:tcPr>
                    <a:solidFill>
                      <a:schemeClr val="accent4">
                        <a:lumMod val="20000"/>
                        <a:lumOff val="80000"/>
                      </a:schemeClr>
                    </a:solidFill>
                  </a:tcPr>
                </a:tc>
                <a:tc>
                  <a:txBody>
                    <a:bodyPr/>
                    <a:lstStyle/>
                    <a:p>
                      <a:pPr indent="215900">
                        <a:lnSpc>
                          <a:spcPct val="80000"/>
                        </a:lnSpc>
                        <a:spcAft>
                          <a:spcPts val="0"/>
                        </a:spcAft>
                      </a:pPr>
                      <a:endParaRPr lang="ru-RU" sz="1800" dirty="0">
                        <a:effectLst/>
                      </a:endParaRPr>
                    </a:p>
                    <a:p>
                      <a:pPr indent="215900">
                        <a:lnSpc>
                          <a:spcPct val="80000"/>
                        </a:lnSpc>
                        <a:spcAft>
                          <a:spcPts val="0"/>
                        </a:spcAft>
                      </a:pPr>
                      <a:r>
                        <a:rPr lang="en-US" sz="1800" dirty="0">
                          <a:effectLst/>
                        </a:rPr>
                        <a:t>
</a:t>
                      </a:r>
                      <a:endParaRPr lang="en-US"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graphicFrame>
        <p:nvGraphicFramePr>
          <p:cNvPr id="4" name="Таблица 4"/>
          <p:cNvGraphicFramePr>
            <a:graphicFrameLocks noGrp="1"/>
          </p:cNvGraphicFramePr>
          <p:nvPr>
            <p:custDataLst>
              <p:tags r:id="rId1"/>
            </p:custDataLst>
          </p:nvPr>
        </p:nvGraphicFramePr>
        <p:xfrm>
          <a:off x="461962" y="155310"/>
          <a:ext cx="11268075" cy="6547380"/>
        </p:xfrm>
        <a:graphic>
          <a:graphicData uri="http://schemas.openxmlformats.org/drawingml/2006/table">
            <a:tbl>
              <a:tblPr firstRow="1" bandRow="1">
                <a:tableStyleId>{5C22544A-7EE6-4342-B048-85BDC9FD1C3A}</a:tableStyleId>
              </a:tblPr>
              <a:tblGrid>
                <a:gridCol w="2288540">
                  <a:extLst>
                    <a:ext uri="{9D8B030D-6E8A-4147-A177-3AD203B41FA5}">
                      <a16:colId xmlns:a16="http://schemas.microsoft.com/office/drawing/2014/main" val="20000"/>
                    </a:ext>
                  </a:extLst>
                </a:gridCol>
                <a:gridCol w="8979535">
                  <a:extLst>
                    <a:ext uri="{9D8B030D-6E8A-4147-A177-3AD203B41FA5}">
                      <a16:colId xmlns:a16="http://schemas.microsoft.com/office/drawing/2014/main" val="20001"/>
                    </a:ext>
                  </a:extLst>
                </a:gridCol>
              </a:tblGrid>
              <a:tr h="634041">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tx1"/>
                          </a:solidFill>
                        </a:rPr>
                        <a:t>The name of the</a:t>
                      </a:r>
                    </a:p>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tx1"/>
                          </a:solidFill>
                        </a:rPr>
                        <a:t>         </a:t>
                      </a:r>
                      <a:r>
                        <a:rPr lang="zh-CN" altLang="en-US" sz="2000" dirty="0">
                          <a:solidFill>
                            <a:schemeClr val="tx1"/>
                          </a:solidFill>
                        </a:rPr>
                        <a:t>名称</a:t>
                      </a:r>
                    </a:p>
                  </a:txBody>
                  <a:tcPr>
                    <a:solidFill>
                      <a:schemeClr val="accent6">
                        <a:lumMod val="60000"/>
                        <a:lumOff val="40000"/>
                      </a:schemeClr>
                    </a:solidFill>
                  </a:tcPr>
                </a:tc>
                <a:tc>
                  <a:txBody>
                    <a:bodyPr/>
                    <a:lstStyle/>
                    <a:p>
                      <a:pPr indent="215900">
                        <a:lnSpc>
                          <a:spcPct val="80000"/>
                        </a:lnSpc>
                        <a:spcAft>
                          <a:spcPts val="0"/>
                        </a:spcAft>
                      </a:pPr>
                      <a:r>
                        <a:rPr lang="en-US" altLang="en-US" sz="1800" b="1" kern="1200" dirty="0">
                          <a:solidFill>
                            <a:schemeClr val="accent6">
                              <a:lumMod val="50000"/>
                            </a:schemeClr>
                          </a:solidFill>
                          <a:effectLst/>
                          <a:latin typeface="+mn-lt"/>
                          <a:ea typeface="+mn-ea"/>
                          <a:cs typeface="+mn-cs"/>
                        </a:rPr>
                        <a:t>                      Physical Improvement Concept</a:t>
                      </a:r>
                    </a:p>
                    <a:p>
                      <a:pPr indent="215900">
                        <a:lnSpc>
                          <a:spcPct val="80000"/>
                        </a:lnSpc>
                        <a:spcAft>
                          <a:spcPts val="0"/>
                        </a:spcAft>
                      </a:pPr>
                      <a:r>
                        <a:rPr lang="en-US" altLang="en-US" sz="1800" b="1" kern="1200" dirty="0">
                          <a:solidFill>
                            <a:schemeClr val="accent6">
                              <a:lumMod val="50000"/>
                            </a:schemeClr>
                          </a:solidFill>
                          <a:effectLst/>
                          <a:latin typeface="+mn-lt"/>
                          <a:ea typeface="+mn-ea"/>
                          <a:cs typeface="+mn-cs"/>
                        </a:rPr>
                        <a:t>                                          提升理念</a:t>
                      </a:r>
                    </a:p>
                  </a:txBody>
                  <a:tcPr>
                    <a:solidFill>
                      <a:schemeClr val="accent6">
                        <a:lumMod val="60000"/>
                        <a:lumOff val="40000"/>
                      </a:schemeClr>
                    </a:solidFill>
                  </a:tcPr>
                </a:tc>
                <a:extLst>
                  <a:ext uri="{0D108BD9-81ED-4DB2-BD59-A6C34878D82A}">
                    <a16:rowId xmlns:a16="http://schemas.microsoft.com/office/drawing/2014/main" val="10000"/>
                  </a:ext>
                </a:extLst>
              </a:tr>
              <a:tr h="827010">
                <a:tc>
                  <a:txBody>
                    <a:bodyPr/>
                    <a:lstStyle/>
                    <a:p>
                      <a:r>
                        <a:rPr lang="en-US" sz="2000" dirty="0">
                          <a:solidFill>
                            <a:schemeClr val="tx1"/>
                          </a:solidFill>
                        </a:rPr>
                        <a:t>Author/Time, country</a:t>
                      </a:r>
                      <a:endParaRPr lang="ru-RU" sz="2000" dirty="0">
                        <a:solidFill>
                          <a:schemeClr val="tx1"/>
                        </a:solidFill>
                      </a:endParaRPr>
                    </a:p>
                    <a:p>
                      <a:r>
                        <a:rPr lang="en-US" sz="1400" dirty="0" err="1">
                          <a:solidFill>
                            <a:schemeClr val="tx1"/>
                          </a:solidFill>
                        </a:rPr>
                        <a:t>作者</a:t>
                      </a:r>
                      <a:r>
                        <a:rPr lang="en-US" sz="1400" dirty="0">
                          <a:solidFill>
                            <a:schemeClr val="tx1"/>
                          </a:solidFill>
                        </a:rPr>
                        <a:t>/代表，时间，国家</a:t>
                      </a:r>
                    </a:p>
                  </a:txBody>
                  <a:tcPr>
                    <a:solidFill>
                      <a:schemeClr val="accent6">
                        <a:lumMod val="20000"/>
                        <a:lumOff val="80000"/>
                      </a:schemeClr>
                    </a:solidFill>
                  </a:tcPr>
                </a:tc>
                <a:tc>
                  <a:txBody>
                    <a:bodyPr/>
                    <a:lstStyle/>
                    <a:p>
                      <a:pPr marL="0" marR="0" lvl="0" indent="215900" algn="just" defTabSz="914400" rtl="0" eaLnBrk="1" fontAlgn="auto" latinLnBrk="0" hangingPunct="1">
                        <a:lnSpc>
                          <a:spcPct val="107000"/>
                        </a:lnSpc>
                        <a:spcBef>
                          <a:spcPts val="400"/>
                        </a:spcBef>
                        <a:spcAft>
                          <a:spcPts val="0"/>
                        </a:spcAft>
                        <a:buClrTx/>
                        <a:buSzTx/>
                        <a:buFontTx/>
                        <a:buNone/>
                        <a:defRPr/>
                      </a:pPr>
                      <a:r>
                        <a:rPr lang="en-US" altLang="en-US" sz="1800" kern="1200" dirty="0">
                          <a:solidFill>
                            <a:schemeClr val="dk1"/>
                          </a:solidFill>
                          <a:effectLst/>
                          <a:latin typeface="+mn-lt"/>
                          <a:ea typeface="+mn-ea"/>
                          <a:cs typeface="+mn-cs"/>
                        </a:rPr>
                        <a:t>Matveev L.P. Russian series. -20th century on the 2nd floor</a:t>
                      </a:r>
                    </a:p>
                    <a:p>
                      <a:pPr marL="0" marR="0" lvl="0" indent="215900" algn="just" defTabSz="914400" rtl="0" eaLnBrk="1" fontAlgn="auto" latinLnBrk="0" hangingPunct="1">
                        <a:lnSpc>
                          <a:spcPct val="107000"/>
                        </a:lnSpc>
                        <a:spcBef>
                          <a:spcPts val="400"/>
                        </a:spcBef>
                        <a:spcAft>
                          <a:spcPts val="0"/>
                        </a:spcAft>
                        <a:buClrTx/>
                        <a:buSzTx/>
                        <a:buFontTx/>
                        <a:buNone/>
                        <a:defRPr/>
                      </a:pPr>
                      <a:r>
                        <a:rPr lang="en-US" altLang="en-US" sz="1800" kern="1200" dirty="0">
                          <a:solidFill>
                            <a:schemeClr val="dk1"/>
                          </a:solidFill>
                          <a:effectLst/>
                          <a:latin typeface="+mn-lt"/>
                          <a:ea typeface="+mn-ea"/>
                          <a:cs typeface="+mn-cs"/>
                        </a:rPr>
                        <a:t>Matveev L.P.俄罗斯系列。 - 2楼二十世纪</a:t>
                      </a:r>
                    </a:p>
                  </a:txBody>
                  <a:tcPr>
                    <a:solidFill>
                      <a:schemeClr val="accent6">
                        <a:lumMod val="20000"/>
                        <a:lumOff val="80000"/>
                      </a:schemeClr>
                    </a:solidFill>
                  </a:tcPr>
                </a:tc>
                <a:extLst>
                  <a:ext uri="{0D108BD9-81ED-4DB2-BD59-A6C34878D82A}">
                    <a16:rowId xmlns:a16="http://schemas.microsoft.com/office/drawing/2014/main" val="10001"/>
                  </a:ext>
                </a:extLst>
              </a:tr>
              <a:tr h="634041">
                <a:tc>
                  <a:txBody>
                    <a:bodyPr/>
                    <a:lstStyle/>
                    <a:p>
                      <a:r>
                        <a:rPr lang="en-US" sz="2000" dirty="0">
                          <a:solidFill>
                            <a:schemeClr val="tx1"/>
                          </a:solidFill>
                        </a:rPr>
                        <a:t>Should be aimed at </a:t>
                      </a:r>
                      <a:r>
                        <a:rPr lang="zh-CN" altLang="en-US" sz="2000" dirty="0">
                          <a:solidFill>
                            <a:schemeClr val="tx1"/>
                          </a:solidFill>
                        </a:rPr>
                        <a:t>针对性</a:t>
                      </a: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Sports education  </a:t>
                      </a:r>
                      <a:r>
                        <a:rPr lang="zh-CN" altLang="en-US" sz="1800" kern="1200" dirty="0">
                          <a:solidFill>
                            <a:schemeClr val="dk1"/>
                          </a:solidFill>
                          <a:effectLst/>
                          <a:latin typeface="+mn-lt"/>
                          <a:ea typeface="+mn-ea"/>
                          <a:cs typeface="+mn-cs"/>
                        </a:rPr>
                        <a:t>运动教育</a:t>
                      </a:r>
                    </a:p>
                  </a:txBody>
                  <a:tcPr>
                    <a:solidFill>
                      <a:schemeClr val="accent6">
                        <a:lumMod val="20000"/>
                        <a:lumOff val="80000"/>
                      </a:schemeClr>
                    </a:solidFill>
                  </a:tcPr>
                </a:tc>
                <a:extLst>
                  <a:ext uri="{0D108BD9-81ED-4DB2-BD59-A6C34878D82A}">
                    <a16:rowId xmlns:a16="http://schemas.microsoft.com/office/drawing/2014/main" val="10002"/>
                  </a:ext>
                </a:extLst>
              </a:tr>
              <a:tr h="827010">
                <a:tc>
                  <a:txBody>
                    <a:bodyPr/>
                    <a:lstStyle/>
                    <a:p>
                      <a:r>
                        <a:rPr lang="en-US" sz="2000" dirty="0">
                          <a:solidFill>
                            <a:schemeClr val="tx1"/>
                          </a:solidFill>
                        </a:rPr>
                        <a:t>The target </a:t>
                      </a:r>
                      <a:r>
                        <a:rPr lang="zh-CN" altLang="en-US" sz="2000" dirty="0">
                          <a:solidFill>
                            <a:schemeClr val="tx1"/>
                          </a:solidFill>
                        </a:rPr>
                        <a:t>目标</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Optimal physical development of a person, all-round improvement of physical qualities and abilities in unity with the education of spiritual and moral qualities人的最佳身体发育，身体素质和能力的全面提高与精神道德素质的教育相结合</a:t>
                      </a:r>
                    </a:p>
                  </a:txBody>
                  <a:tcPr>
                    <a:solidFill>
                      <a:schemeClr val="accent6">
                        <a:lumMod val="20000"/>
                        <a:lumOff val="80000"/>
                      </a:schemeClr>
                    </a:solidFill>
                  </a:tcPr>
                </a:tc>
                <a:extLst>
                  <a:ext uri="{0D108BD9-81ED-4DB2-BD59-A6C34878D82A}">
                    <a16:rowId xmlns:a16="http://schemas.microsoft.com/office/drawing/2014/main" val="10003"/>
                  </a:ext>
                </a:extLst>
              </a:tr>
              <a:tr h="1671480">
                <a:tc>
                  <a:txBody>
                    <a:bodyPr/>
                    <a:lstStyle/>
                    <a:p>
                      <a:r>
                        <a:rPr lang="en-US" sz="2000" dirty="0">
                          <a:solidFill>
                            <a:schemeClr val="tx1"/>
                          </a:solidFill>
                        </a:rPr>
                        <a:t>task </a:t>
                      </a:r>
                      <a:r>
                        <a:rPr lang="zh-CN" altLang="en-US" sz="2000" dirty="0">
                          <a:solidFill>
                            <a:schemeClr val="tx1"/>
                          </a:solidFill>
                        </a:rPr>
                        <a:t>任务</a:t>
                      </a:r>
                    </a:p>
                  </a:txBody>
                  <a:tcPr>
                    <a:solidFill>
                      <a:schemeClr val="accent6">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Development of physical qualities and motor abilities (power, high-speed, speed-power, motor-coordination). Formation of a fund of motor skills, necessary in life, and related knowledge.</a:t>
                      </a:r>
                    </a:p>
                    <a:p>
                      <a:pPr marL="0" marR="0" lvl="0" indent="215900" algn="l" defTabSz="914400" rtl="0" eaLnBrk="1" fontAlgn="auto" latinLnBrk="0" hangingPunct="1">
                        <a:lnSpc>
                          <a:spcPct val="8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Strengthening and maintaining health.</a:t>
                      </a:r>
                    </a:p>
                    <a:p>
                      <a:pPr marL="0" marR="0" lvl="0" indent="215900" algn="l" defTabSz="914400" rtl="0" eaLnBrk="1" fontAlgn="auto" latinLnBrk="0" hangingPunct="1">
                        <a:lnSpc>
                          <a:spcPct val="8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Formation of basic scientific and practical knowledge about physical culture.</a:t>
                      </a:r>
                    </a:p>
                    <a:p>
                      <a:pPr marL="0" marR="0" lvl="0" indent="215900" algn="l" defTabSz="914400" rtl="0" eaLnBrk="1" fontAlgn="auto" latinLnBrk="0" hangingPunct="1">
                        <a:lnSpc>
                          <a:spcPct val="8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身体素质和运动能力的发展（力量、高速、速度-力量、运动协调）。</a:t>
                      </a:r>
                      <a:r>
                        <a:rPr lang="en-US" altLang="en-US" sz="1800" kern="1200" dirty="0" err="1">
                          <a:solidFill>
                            <a:schemeClr val="dk1"/>
                          </a:solidFill>
                          <a:effectLst/>
                          <a:latin typeface="+mn-lt"/>
                          <a:ea typeface="+mn-ea"/>
                          <a:cs typeface="+mn-cs"/>
                        </a:rPr>
                        <a:t>形成生活中必需的运动技能和相关知识的基金</a:t>
                      </a:r>
                      <a:r>
                        <a:rPr lang="en-US" altLang="en-US" sz="1800" kern="1200" dirty="0">
                          <a:solidFill>
                            <a:schemeClr val="dk1"/>
                          </a:solidFill>
                          <a:effectLst/>
                          <a:latin typeface="+mn-lt"/>
                          <a:ea typeface="+mn-ea"/>
                          <a:cs typeface="+mn-cs"/>
                        </a:rPr>
                        <a:t>。</a:t>
                      </a:r>
                      <a:r>
                        <a:rPr lang="ru-RU" altLang="en-US" sz="1800" kern="1200" dirty="0">
                          <a:solidFill>
                            <a:schemeClr val="dk1"/>
                          </a:solidFill>
                          <a:effectLst/>
                          <a:latin typeface="+mn-lt"/>
                          <a:ea typeface="+mn-ea"/>
                          <a:cs typeface="+mn-cs"/>
                        </a:rPr>
                        <a:t> </a:t>
                      </a:r>
                      <a:r>
                        <a:rPr lang="en-US" altLang="en-US" sz="1800" kern="1200" dirty="0" err="1">
                          <a:solidFill>
                            <a:schemeClr val="dk1"/>
                          </a:solidFill>
                          <a:effectLst/>
                          <a:latin typeface="+mn-lt"/>
                          <a:ea typeface="+mn-ea"/>
                          <a:cs typeface="+mn-cs"/>
                        </a:rPr>
                        <a:t>加强和保持健康。形成有关体育文化的基本科学和实践知识</a:t>
                      </a:r>
                      <a:r>
                        <a:rPr lang="en-US" altLang="en-US" sz="1800" kern="1200" dirty="0">
                          <a:solidFill>
                            <a:schemeClr val="dk1"/>
                          </a:solidFill>
                          <a:effectLst/>
                          <a:latin typeface="+mn-lt"/>
                          <a:ea typeface="+mn-ea"/>
                          <a:cs typeface="+mn-cs"/>
                        </a:rPr>
                        <a:t>。</a:t>
                      </a:r>
                    </a:p>
                  </a:txBody>
                  <a:tcPr>
                    <a:solidFill>
                      <a:schemeClr val="accent6">
                        <a:lumMod val="20000"/>
                        <a:lumOff val="80000"/>
                      </a:schemeClr>
                    </a:solidFill>
                  </a:tcPr>
                </a:tc>
                <a:extLst>
                  <a:ext uri="{0D108BD9-81ED-4DB2-BD59-A6C34878D82A}">
                    <a16:rowId xmlns:a16="http://schemas.microsoft.com/office/drawing/2014/main" val="10004"/>
                  </a:ext>
                </a:extLst>
              </a:tr>
              <a:tr h="827010">
                <a:tc>
                  <a:txBody>
                    <a:bodyPr/>
                    <a:lstStyle/>
                    <a:p>
                      <a:r>
                        <a:rPr lang="en-US" altLang="en-US" sz="1800" kern="1200" dirty="0">
                          <a:solidFill>
                            <a:schemeClr val="dk1"/>
                          </a:solidFill>
                          <a:effectLst/>
                          <a:latin typeface="+mn-lt"/>
                          <a:ea typeface="+mn-ea"/>
                          <a:cs typeface="+mn-cs"/>
                        </a:rPr>
                        <a:t>The form and means of organization组织的形式和手段</a:t>
                      </a:r>
                    </a:p>
                  </a:txBody>
                  <a:tcPr>
                    <a:solidFill>
                      <a:schemeClr val="accent6">
                        <a:lumMod val="20000"/>
                        <a:lumOff val="80000"/>
                      </a:schemeClr>
                    </a:solidFill>
                  </a:tcPr>
                </a:tc>
                <a:tc>
                  <a:txBody>
                    <a:bodyPr/>
                    <a:lstStyle/>
                    <a:p>
                      <a:pPr indent="215900">
                        <a:lnSpc>
                          <a:spcPct val="80000"/>
                        </a:lnSpc>
                        <a:spcAft>
                          <a:spcPts val="0"/>
                        </a:spcAft>
                      </a:pPr>
                      <a:endParaRPr lang="en-US" sz="2000" dirty="0">
                        <a:effectLst/>
                        <a:latin typeface="Times New Roman" panose="02020503050405090304" pitchFamily="18" charset="0"/>
                        <a:ea typeface="Times New Roman" panose="02020503050405090304" pitchFamily="18" charset="0"/>
                      </a:endParaRPr>
                    </a:p>
                    <a:p>
                      <a:pPr indent="215900">
                        <a:lnSpc>
                          <a:spcPct val="80000"/>
                        </a:lnSpc>
                        <a:spcAft>
                          <a:spcPts val="0"/>
                        </a:spcAft>
                      </a:pPr>
                      <a:r>
                        <a:rPr lang="en-US" sz="2000" dirty="0">
                          <a:effectLst/>
                          <a:latin typeface="Times New Roman" panose="02020503050405090304" pitchFamily="18" charset="0"/>
                          <a:ea typeface="Times New Roman" panose="02020503050405090304" pitchFamily="18" charset="0"/>
                        </a:rPr>
                        <a:t>Traditional physical exercise and sports disciplines </a:t>
                      </a:r>
                      <a:r>
                        <a:rPr lang="en-US" sz="2000" dirty="0">
                          <a:effectLst/>
                          <a:latin typeface="Times New Roman" panose="02020503050405090304" pitchFamily="18" charset="0"/>
                          <a:ea typeface="Times New Roman" panose="02020503050405090304" pitchFamily="18" charset="0"/>
                          <a:sym typeface="+mn-ea"/>
                        </a:rPr>
                        <a:t>传统体育锻炼和运动学科</a:t>
                      </a:r>
                      <a:endParaRPr lang="en-US" sz="2000" dirty="0">
                        <a:effectLst/>
                        <a:latin typeface="Times New Roman" panose="02020503050405090304" pitchFamily="18" charset="0"/>
                        <a:ea typeface="Times New Roman" panose="02020503050405090304" pitchFamily="18" charset="0"/>
                      </a:endParaRPr>
                    </a:p>
                  </a:txBody>
                  <a:tcPr>
                    <a:solidFill>
                      <a:schemeClr val="accent6">
                        <a:lumMod val="20000"/>
                        <a:lumOff val="80000"/>
                      </a:schemeClr>
                    </a:solidFill>
                  </a:tcPr>
                </a:tc>
                <a:extLst>
                  <a:ext uri="{0D108BD9-81ED-4DB2-BD59-A6C34878D82A}">
                    <a16:rowId xmlns:a16="http://schemas.microsoft.com/office/drawing/2014/main" val="10005"/>
                  </a:ext>
                </a:extLst>
              </a:tr>
              <a:tr h="553996">
                <a:tc>
                  <a:txBody>
                    <a:bodyPr/>
                    <a:lstStyle/>
                    <a:p>
                      <a:endParaRPr lang="zh-CN" altLang="en-US"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indent="215900">
                        <a:lnSpc>
                          <a:spcPct val="80000"/>
                        </a:lnSpc>
                        <a:spcAft>
                          <a:spcPts val="0"/>
                        </a:spcAft>
                      </a:pPr>
                      <a:endParaRPr lang="en-US" sz="2000" dirty="0">
                        <a:effectLst/>
                        <a:latin typeface="Times New Roman" panose="02020503050405090304" pitchFamily="18" charset="0"/>
                        <a:ea typeface="Times New Roman" panose="02020503050405090304" pitchFamily="18" charset="0"/>
                      </a:endParaRPr>
                    </a:p>
                  </a:txBody>
                  <a:tcP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1"/>
            </p:custDataLst>
          </p:nvPr>
        </p:nvGraphicFramePr>
        <p:xfrm>
          <a:off x="395060" y="82"/>
          <a:ext cx="11255829" cy="7170293"/>
        </p:xfrm>
        <a:graphic>
          <a:graphicData uri="http://schemas.openxmlformats.org/drawingml/2006/table">
            <a:tbl>
              <a:tblPr firstRow="1" bandRow="1">
                <a:tableStyleId>{5C22544A-7EE6-4342-B048-85BDC9FD1C3A}</a:tableStyleId>
              </a:tblPr>
              <a:tblGrid>
                <a:gridCol w="2536190">
                  <a:extLst>
                    <a:ext uri="{9D8B030D-6E8A-4147-A177-3AD203B41FA5}">
                      <a16:colId xmlns:a16="http://schemas.microsoft.com/office/drawing/2014/main" val="20000"/>
                    </a:ext>
                  </a:extLst>
                </a:gridCol>
                <a:gridCol w="8719639">
                  <a:extLst>
                    <a:ext uri="{9D8B030D-6E8A-4147-A177-3AD203B41FA5}">
                      <a16:colId xmlns:a16="http://schemas.microsoft.com/office/drawing/2014/main" val="20001"/>
                    </a:ext>
                  </a:extLst>
                </a:gridCol>
              </a:tblGrid>
              <a:tr h="65547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en-US"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80000"/>
                        </a:lnSpc>
                        <a:spcAft>
                          <a:spcPts val="0"/>
                        </a:spcAft>
                      </a:pPr>
                      <a:r>
                        <a:rPr lang="en-US" altLang="en-US" sz="2400" b="1" kern="1200" dirty="0">
                          <a:solidFill>
                            <a:schemeClr val="accent2">
                              <a:lumMod val="50000"/>
                            </a:schemeClr>
                          </a:solidFill>
                          <a:effectLst/>
                          <a:latin typeface="+mn-lt"/>
                          <a:ea typeface="+mn-ea"/>
                          <a:cs typeface="+mn-cs"/>
                        </a:rPr>
                        <a:t>The concept of health formation</a:t>
                      </a:r>
                    </a:p>
                    <a:p>
                      <a:pPr indent="215900">
                        <a:lnSpc>
                          <a:spcPct val="80000"/>
                        </a:lnSpc>
                        <a:spcAft>
                          <a:spcPts val="0"/>
                        </a:spcAft>
                      </a:pPr>
                      <a:r>
                        <a:rPr lang="en-US" altLang="en-US" sz="2400" b="1" kern="1200" dirty="0">
                          <a:solidFill>
                            <a:schemeClr val="accent2">
                              <a:lumMod val="50000"/>
                            </a:schemeClr>
                          </a:solidFill>
                          <a:effectLst/>
                          <a:latin typeface="+mn-lt"/>
                          <a:ea typeface="+mn-ea"/>
                          <a:cs typeface="+mn-cs"/>
                        </a:rPr>
                        <a:t>健康形成的概念</a:t>
                      </a:r>
                    </a:p>
                  </a:txBody>
                  <a:tcPr>
                    <a:solidFill>
                      <a:schemeClr val="accent2">
                        <a:lumMod val="20000"/>
                        <a:lumOff val="80000"/>
                      </a:schemeClr>
                    </a:solidFill>
                  </a:tcPr>
                </a:tc>
                <a:extLst>
                  <a:ext uri="{0D108BD9-81ED-4DB2-BD59-A6C34878D82A}">
                    <a16:rowId xmlns:a16="http://schemas.microsoft.com/office/drawing/2014/main" val="10000"/>
                  </a:ext>
                </a:extLst>
              </a:tr>
              <a:tr h="640715">
                <a:tc>
                  <a:txBody>
                    <a:bodyPr/>
                    <a:lstStyle/>
                    <a:p>
                      <a:r>
                        <a:rPr lang="en-US" sz="2000" dirty="0">
                          <a:solidFill>
                            <a:schemeClr val="tx1"/>
                          </a:solidFill>
                          <a:effectLst/>
                        </a:rPr>
                        <a:t>Authors, time, country</a:t>
                      </a:r>
                    </a:p>
                    <a:p>
                      <a:r>
                        <a:rPr lang="en-US" altLang="en-US" sz="1800" kern="1200" dirty="0">
                          <a:solidFill>
                            <a:schemeClr val="dk1"/>
                          </a:solidFill>
                          <a:effectLst/>
                          <a:latin typeface="+mn-lt"/>
                          <a:ea typeface="+mn-ea"/>
                          <a:cs typeface="+mn-cs"/>
                        </a:rPr>
                        <a:t>作者， 時間， 國家</a:t>
                      </a:r>
                      <a:endParaRPr lang="x-none" sz="2000" dirty="0">
                        <a:solidFill>
                          <a:schemeClr val="tx1"/>
                        </a:solidFill>
                      </a:endParaRP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Finland</a:t>
                      </a:r>
                    </a:p>
                    <a:p>
                      <a:pPr marL="0" marR="0" lvl="0" indent="215900" algn="l" defTabSz="914400" rtl="0" eaLnBrk="1" fontAlgn="auto" latinLnBrk="0" hangingPunct="1">
                        <a:lnSpc>
                          <a:spcPct val="80000"/>
                        </a:lnSpc>
                        <a:spcBef>
                          <a:spcPts val="0"/>
                        </a:spcBef>
                        <a:spcAft>
                          <a:spcPts val="0"/>
                        </a:spcAft>
                        <a:buClrTx/>
                        <a:buSzTx/>
                        <a:buFontTx/>
                        <a:buNone/>
                        <a:defRPr/>
                      </a:pPr>
                      <a:r>
                        <a:rPr lang="zh-CN" altLang="x-none" sz="2000" dirty="0">
                          <a:effectLst/>
                          <a:latin typeface="Times New Roman" panose="02020603050405020304" pitchFamily="18" charset="0"/>
                          <a:ea typeface="Times New Roman" panose="02020603050405020304" pitchFamily="18" charset="0"/>
                        </a:rPr>
                        <a:t>芬兰</a:t>
                      </a:r>
                      <a:endParaRPr lang="x-none" sz="2000" dirty="0">
                        <a:effectLst/>
                        <a:latin typeface="Times New Roman" panose="02020603050405020304" pitchFamily="18" charset="0"/>
                        <a:ea typeface="Times New Roman" panose="02020603050405020304" pitchFamily="18" charset="0"/>
                      </a:endParaRPr>
                    </a:p>
                    <a:p>
                      <a:pPr marL="0" marR="0" lvl="0" indent="215900" algn="l" defTabSz="914400" rtl="0" eaLnBrk="1" fontAlgn="auto" latinLnBrk="0" hangingPunct="1">
                        <a:lnSpc>
                          <a:spcPct val="80000"/>
                        </a:lnSpc>
                        <a:spcBef>
                          <a:spcPts val="0"/>
                        </a:spcBef>
                        <a:spcAft>
                          <a:spcPts val="0"/>
                        </a:spcAft>
                        <a:buClrTx/>
                        <a:buSzTx/>
                        <a:buFontTx/>
                        <a:buNone/>
                        <a:defRPr/>
                      </a:pPr>
                      <a:endParaRPr lang="x-none"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10001"/>
                  </a:ext>
                </a:extLst>
              </a:tr>
              <a:tr h="621030">
                <a:tc>
                  <a:txBody>
                    <a:bodyPr/>
                    <a:lstStyle/>
                    <a:p>
                      <a:r>
                        <a:rPr lang="en-US" sz="2000" dirty="0">
                          <a:solidFill>
                            <a:schemeClr val="tx1"/>
                          </a:solidFill>
                          <a:effectLst/>
                        </a:rPr>
                        <a:t>Directivity</a:t>
                      </a:r>
                    </a:p>
                    <a:p>
                      <a:r>
                        <a:rPr lang="en-US"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Health education (developing the intellectual, motor and social aspects of health)</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健康教育（发展健康的智力、运动和社会方面）。</a:t>
                      </a:r>
                    </a:p>
                  </a:txBody>
                  <a:tcPr>
                    <a:solidFill>
                      <a:srgbClr val="FFFFCC"/>
                    </a:solidFill>
                  </a:tcPr>
                </a:tc>
                <a:extLst>
                  <a:ext uri="{0D108BD9-81ED-4DB2-BD59-A6C34878D82A}">
                    <a16:rowId xmlns:a16="http://schemas.microsoft.com/office/drawing/2014/main" val="10002"/>
                  </a:ext>
                </a:extLst>
              </a:tr>
              <a:tr h="548005">
                <a:tc>
                  <a:txBody>
                    <a:bodyPr/>
                    <a:lstStyle/>
                    <a:p>
                      <a:r>
                        <a:rPr lang="en-US" sz="2000" dirty="0">
                          <a:solidFill>
                            <a:schemeClr val="tx1"/>
                          </a:solidFill>
                          <a:effectLst/>
                        </a:rPr>
                        <a:t>Purpose</a:t>
                      </a:r>
                    </a:p>
                    <a:p>
                      <a:r>
                        <a:rPr lang="en-US" altLang="en-US" sz="1800" kern="1200" dirty="0">
                          <a:solidFill>
                            <a:schemeClr val="dk1"/>
                          </a:solidFill>
                          <a:effectLst/>
                          <a:latin typeface="+mn-lt"/>
                          <a:ea typeface="+mn-ea"/>
                          <a:cs typeface="+mn-cs"/>
                        </a:rPr>
                        <a:t>目的</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Promoting health and active lifestyles</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促进健康和积极的生活方式</a:t>
                      </a:r>
                    </a:p>
                  </a:txBody>
                  <a:tcPr>
                    <a:solidFill>
                      <a:srgbClr val="FFFFCC"/>
                    </a:solidFill>
                  </a:tcPr>
                </a:tc>
                <a:extLst>
                  <a:ext uri="{0D108BD9-81ED-4DB2-BD59-A6C34878D82A}">
                    <a16:rowId xmlns:a16="http://schemas.microsoft.com/office/drawing/2014/main" val="10003"/>
                  </a:ext>
                </a:extLst>
              </a:tr>
              <a:tr h="893825">
                <a:tc>
                  <a:txBody>
                    <a:bodyPr/>
                    <a:lstStyle/>
                    <a:p>
                      <a:r>
                        <a:rPr lang="en-US" sz="2000" dirty="0">
                          <a:solidFill>
                            <a:schemeClr val="tx1"/>
                          </a:solidFill>
                        </a:rPr>
                        <a:t>Tasks</a:t>
                      </a:r>
                    </a:p>
                    <a:p>
                      <a:r>
                        <a:rPr lang="en-US" altLang="en-US" sz="1800" kern="1200" dirty="0">
                          <a:solidFill>
                            <a:schemeClr val="dk1"/>
                          </a:solidFill>
                          <a:effectLst/>
                          <a:latin typeface="+mn-lt"/>
                          <a:ea typeface="+mn-ea"/>
                          <a:cs typeface="+mn-cs"/>
                        </a:rPr>
                        <a:t>任務</a:t>
                      </a:r>
                      <a:endParaRPr lang="x-none" sz="2000" dirty="0">
                        <a:solidFill>
                          <a:schemeClr val="tx1"/>
                        </a:solidFill>
                      </a:endParaRPr>
                    </a:p>
                  </a:txBody>
                  <a:tcPr>
                    <a:solidFill>
                      <a:srgbClr val="FFFFCC"/>
                    </a:solidFill>
                  </a:tcPr>
                </a:tc>
                <a:tc>
                  <a:txBody>
                    <a:bodyPr/>
                    <a:lstStyle/>
                    <a:p>
                      <a:pPr algn="just"/>
                      <a:r>
                        <a:rPr lang="en-US" altLang="en-US" sz="1800" kern="1200" dirty="0">
                          <a:solidFill>
                            <a:schemeClr val="dk1"/>
                          </a:solidFill>
                          <a:effectLst/>
                          <a:latin typeface="+mn-lt"/>
                          <a:ea typeface="+mn-ea"/>
                          <a:cs typeface="+mn-cs"/>
                        </a:rPr>
                        <a:t>To develop the lifelong need for physical activity in students. Developing fundamental motor skills. To develop knowledge of the health benefits of physical activity and sport.</a:t>
                      </a:r>
                    </a:p>
                    <a:p>
                      <a:pPr algn="just"/>
                      <a:r>
                        <a:rPr lang="en-US" altLang="en-US" sz="1800" kern="1200" dirty="0">
                          <a:solidFill>
                            <a:schemeClr val="dk1"/>
                          </a:solidFill>
                          <a:effectLst/>
                          <a:latin typeface="+mn-lt"/>
                          <a:ea typeface="+mn-ea"/>
                          <a:cs typeface="+mn-cs"/>
                        </a:rPr>
                        <a:t>Developing a socio-emotional attitude towards sport and health培养学生对体育活动的终生需求。发展基本的运动技能。发展有关体育活动和运动的健康益处的知识。</a:t>
                      </a:r>
                    </a:p>
                    <a:p>
                      <a:pPr algn="just"/>
                      <a:r>
                        <a:rPr lang="en-US" altLang="en-US" sz="1800" kern="1200" dirty="0">
                          <a:solidFill>
                            <a:schemeClr val="dk1"/>
                          </a:solidFill>
                          <a:effectLst/>
                          <a:latin typeface="+mn-lt"/>
                          <a:ea typeface="+mn-ea"/>
                          <a:cs typeface="+mn-cs"/>
                        </a:rPr>
                        <a:t>培养对体育和健康的社会情感态度</a:t>
                      </a:r>
                    </a:p>
                  </a:txBody>
                  <a:tcPr>
                    <a:solidFill>
                      <a:srgbClr val="FFFFCC"/>
                    </a:solidFill>
                  </a:tcPr>
                </a:tc>
                <a:extLst>
                  <a:ext uri="{0D108BD9-81ED-4DB2-BD59-A6C34878D82A}">
                    <a16:rowId xmlns:a16="http://schemas.microsoft.com/office/drawing/2014/main" val="10004"/>
                  </a:ext>
                </a:extLst>
              </a:tr>
              <a:tr h="988155">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組織形式和手段 </a:t>
                      </a:r>
                    </a:p>
                  </a:txBody>
                  <a:tcPr>
                    <a:solidFill>
                      <a:srgbClr val="FFFFCC"/>
                    </a:solidFill>
                  </a:tcPr>
                </a:tc>
                <a:tc>
                  <a:txBody>
                    <a:bodyPr/>
                    <a:lstStyle/>
                    <a:p>
                      <a:pPr marL="0" marR="0" lvl="0" indent="215900" algn="just" defTabSz="914400" rtl="0" eaLnBrk="1" fontAlgn="auto" latinLnBrk="0" hangingPunct="1">
                        <a:lnSpc>
                          <a:spcPct val="8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Gymnastics; dancing, outdoor activities; winter sports; swimming, ball games.Extracurricular and extracurricular activities (physical activities during other lessons, active recess, sports games after school)体操；舞蹈，户外活动；冬季运动；游泳，球类运动。</a:t>
                      </a:r>
                    </a:p>
                    <a:p>
                      <a:pPr marL="0" marR="0" lvl="0" indent="215900" algn="just" defTabSz="914400" rtl="0" eaLnBrk="1" fontAlgn="auto" latinLnBrk="0" hangingPunct="1">
                        <a:lnSpc>
                          <a:spcPct val="8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课外活动和课外活动（其他课时的体育活动，积极的课间活动，课后的体育比赛）。</a:t>
                      </a:r>
                    </a:p>
                  </a:txBody>
                  <a:tcPr>
                    <a:solidFill>
                      <a:srgbClr val="FFFFCC"/>
                    </a:solidFill>
                  </a:tcPr>
                </a:tc>
                <a:extLst>
                  <a:ext uri="{0D108BD9-81ED-4DB2-BD59-A6C34878D82A}">
                    <a16:rowId xmlns:a16="http://schemas.microsoft.com/office/drawing/2014/main" val="10005"/>
                  </a:ext>
                </a:extLst>
              </a:tr>
              <a:tr h="1310640">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其他資訊 </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Recognition, acceptance by friends and society, and the joy this brings is one of the most important components of motivation for lifelong motor activity认可、被朋友和社会接受，以及由此带来的快乐是终身运动活动动机的最重要组成部分之一。</a:t>
                      </a:r>
                    </a:p>
                  </a:txBody>
                  <a:tcPr>
                    <a:solidFill>
                      <a:srgbClr val="FFFFCC"/>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B939F824-9D31-4F10-88FE-B469923BE98F}"/>
              </a:ext>
            </a:extLst>
          </p:cNvPr>
          <p:cNvPicPr>
            <a:picLocks noChangeAspect="1"/>
          </p:cNvPicPr>
          <p:nvPr/>
        </p:nvPicPr>
        <p:blipFill rotWithShape="1">
          <a:blip r:embed="rId3">
            <a:extLst>
              <a:ext uri="{28A0092B-C50C-407E-A947-70E740481C1C}">
                <a14:useLocalDpi xmlns:a14="http://schemas.microsoft.com/office/drawing/2010/main" val="0"/>
              </a:ext>
            </a:extLst>
          </a:blip>
          <a:srcRect l="4778" b="5435"/>
          <a:stretch/>
        </p:blipFill>
        <p:spPr>
          <a:xfrm>
            <a:off x="215934" y="210365"/>
            <a:ext cx="11976066" cy="6437270"/>
          </a:xfrm>
          <a:prstGeom prst="rect">
            <a:avLst/>
          </a:prstGeom>
        </p:spPr>
      </p:pic>
    </p:spTree>
    <p:extLst>
      <p:ext uri="{BB962C8B-B14F-4D97-AF65-F5344CB8AC3E}">
        <p14:creationId xmlns:p14="http://schemas.microsoft.com/office/powerpoint/2010/main" val="2912115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1"/>
            </p:custDataLst>
            <p:extLst>
              <p:ext uri="{D42A27DB-BD31-4B8C-83A1-F6EECF244321}">
                <p14:modId xmlns:p14="http://schemas.microsoft.com/office/powerpoint/2010/main" val="4023364428"/>
              </p:ext>
            </p:extLst>
          </p:nvPr>
        </p:nvGraphicFramePr>
        <p:xfrm>
          <a:off x="320920" y="197708"/>
          <a:ext cx="11255829" cy="7076802"/>
        </p:xfrm>
        <a:graphic>
          <a:graphicData uri="http://schemas.openxmlformats.org/drawingml/2006/table">
            <a:tbl>
              <a:tblPr firstRow="1" bandRow="1">
                <a:tableStyleId>{5C22544A-7EE6-4342-B048-85BDC9FD1C3A}</a:tableStyleId>
              </a:tblPr>
              <a:tblGrid>
                <a:gridCol w="2051577">
                  <a:extLst>
                    <a:ext uri="{9D8B030D-6E8A-4147-A177-3AD203B41FA5}">
                      <a16:colId xmlns:a16="http://schemas.microsoft.com/office/drawing/2014/main" val="20000"/>
                    </a:ext>
                  </a:extLst>
                </a:gridCol>
                <a:gridCol w="9204252">
                  <a:extLst>
                    <a:ext uri="{9D8B030D-6E8A-4147-A177-3AD203B41FA5}">
                      <a16:colId xmlns:a16="http://schemas.microsoft.com/office/drawing/2014/main" val="20001"/>
                    </a:ext>
                  </a:extLst>
                </a:gridCol>
              </a:tblGrid>
              <a:tr h="732597">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en-US"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72000"/>
                        </a:lnSpc>
                        <a:spcAft>
                          <a:spcPts val="0"/>
                        </a:spcAft>
                      </a:pPr>
                      <a:endParaRPr lang="ru-RU" sz="2400" b="1" dirty="0">
                        <a:solidFill>
                          <a:schemeClr val="tx1"/>
                        </a:solidFill>
                        <a:effectLst/>
                        <a:sym typeface="+mn-ea"/>
                      </a:endParaRPr>
                    </a:p>
                    <a:p>
                      <a:pPr indent="215900">
                        <a:lnSpc>
                          <a:spcPct val="72000"/>
                        </a:lnSpc>
                        <a:spcAft>
                          <a:spcPts val="0"/>
                        </a:spcAft>
                      </a:pPr>
                      <a:r>
                        <a:rPr lang="ru-RU" sz="2400" b="1" dirty="0" err="1">
                          <a:solidFill>
                            <a:schemeClr val="tx1"/>
                          </a:solidFill>
                          <a:effectLst/>
                          <a:sym typeface="+mn-ea"/>
                        </a:rPr>
                        <a:t>Sporting</a:t>
                      </a:r>
                      <a:r>
                        <a:rPr lang="ru-RU" sz="2400" b="1" dirty="0">
                          <a:solidFill>
                            <a:schemeClr val="tx1"/>
                          </a:solidFill>
                          <a:effectLst/>
                          <a:sym typeface="+mn-ea"/>
                        </a:rPr>
                        <a:t> </a:t>
                      </a:r>
                      <a:r>
                        <a:rPr lang="ru-RU" sz="2400" b="1" dirty="0" err="1">
                          <a:solidFill>
                            <a:schemeClr val="tx1"/>
                          </a:solidFill>
                          <a:effectLst/>
                          <a:sym typeface="+mn-ea"/>
                        </a:rPr>
                        <a:t>parenting</a:t>
                      </a:r>
                      <a:r>
                        <a:rPr lang="ru-RU" sz="2400" b="1" dirty="0">
                          <a:solidFill>
                            <a:schemeClr val="tx1"/>
                          </a:solidFill>
                          <a:effectLst/>
                          <a:sym typeface="+mn-ea"/>
                        </a:rPr>
                        <a:t> </a:t>
                      </a:r>
                      <a:r>
                        <a:rPr lang="ru-RU" sz="2400" b="1" dirty="0" err="1">
                          <a:solidFill>
                            <a:schemeClr val="tx1"/>
                          </a:solidFill>
                          <a:effectLst/>
                          <a:sym typeface="+mn-ea"/>
                        </a:rPr>
                        <a:t>concept</a:t>
                      </a:r>
                      <a:r>
                        <a:rPr lang="ru-RU" sz="2400" b="1" dirty="0">
                          <a:solidFill>
                            <a:schemeClr val="tx1"/>
                          </a:solidFill>
                          <a:effectLst/>
                          <a:sym typeface="+mn-ea"/>
                        </a:rPr>
                        <a:t>   </a:t>
                      </a:r>
                      <a:r>
                        <a:rPr lang="zh-CN" altLang="ru-RU" sz="2400" b="1" dirty="0">
                          <a:solidFill>
                            <a:schemeClr val="tx1"/>
                          </a:solidFill>
                          <a:effectLst/>
                          <a:sym typeface="+mn-ea"/>
                        </a:rPr>
                        <a:t>体育教育</a:t>
                      </a:r>
                      <a:r>
                        <a:rPr lang="ru-RU" altLang="zh-CN" sz="2400" b="1" dirty="0" err="1">
                          <a:solidFill>
                            <a:schemeClr val="tx1"/>
                          </a:solidFill>
                          <a:effectLst/>
                          <a:sym typeface="+mn-ea"/>
                        </a:rPr>
                        <a:t>理念</a:t>
                      </a:r>
                      <a:endParaRPr lang="ru-RU" altLang="zh-CN" sz="2400" b="1" dirty="0">
                        <a:solidFill>
                          <a:schemeClr val="tx1"/>
                        </a:solidFill>
                        <a:effectLst/>
                      </a:endParaRPr>
                    </a:p>
                  </a:txBody>
                  <a:tcPr>
                    <a:solidFill>
                      <a:schemeClr val="accent2">
                        <a:lumMod val="20000"/>
                        <a:lumOff val="80000"/>
                      </a:schemeClr>
                    </a:solidFill>
                  </a:tcPr>
                </a:tc>
                <a:extLst>
                  <a:ext uri="{0D108BD9-81ED-4DB2-BD59-A6C34878D82A}">
                    <a16:rowId xmlns:a16="http://schemas.microsoft.com/office/drawing/2014/main" val="10000"/>
                  </a:ext>
                </a:extLst>
              </a:tr>
              <a:tr h="670366">
                <a:tc>
                  <a:txBody>
                    <a:bodyPr/>
                    <a:lstStyle/>
                    <a:p>
                      <a:r>
                        <a:rPr lang="en-US" sz="2000" b="1" dirty="0">
                          <a:solidFill>
                            <a:schemeClr val="tx1"/>
                          </a:solidFill>
                          <a:effectLst/>
                        </a:rPr>
                        <a:t>Authors, time, country</a:t>
                      </a:r>
                    </a:p>
                  </a:txBody>
                  <a:tcPr>
                    <a:solidFill>
                      <a:srgbClr val="FFFFCC"/>
                    </a:solidFill>
                  </a:tcPr>
                </a:tc>
                <a:tc>
                  <a:txBody>
                    <a:bodyPr/>
                    <a:lstStyle/>
                    <a:p>
                      <a:pPr indent="215900">
                        <a:lnSpc>
                          <a:spcPct val="70000"/>
                        </a:lnSpc>
                        <a:spcAft>
                          <a:spcPts val="0"/>
                        </a:spcAft>
                      </a:pPr>
                      <a:r>
                        <a:rPr lang="ru-RU" sz="2000" b="0" dirty="0" err="1">
                          <a:effectLst/>
                          <a:sym typeface="+mn-ea"/>
                        </a:rPr>
                        <a:t>United</a:t>
                      </a:r>
                      <a:r>
                        <a:rPr lang="ru-RU" sz="2000" b="0" dirty="0">
                          <a:effectLst/>
                          <a:sym typeface="+mn-ea"/>
                        </a:rPr>
                        <a:t> </a:t>
                      </a:r>
                      <a:r>
                        <a:rPr lang="ru-RU" sz="2000" b="0" dirty="0" err="1">
                          <a:effectLst/>
                          <a:sym typeface="+mn-ea"/>
                        </a:rPr>
                        <a:t>Kingdom</a:t>
                      </a:r>
                      <a:r>
                        <a:rPr lang="ru-RU" sz="2000" b="0" dirty="0">
                          <a:effectLst/>
                          <a:sym typeface="+mn-ea"/>
                        </a:rPr>
                        <a:t>  (K. </a:t>
                      </a:r>
                      <a:r>
                        <a:rPr lang="ru-RU" sz="2000" b="0" dirty="0" err="1">
                          <a:effectLst/>
                          <a:sym typeface="+mn-ea"/>
                        </a:rPr>
                        <a:t>Hardman</a:t>
                      </a:r>
                      <a:r>
                        <a:rPr lang="ru-RU" sz="2000" b="0" dirty="0">
                          <a:effectLst/>
                          <a:sym typeface="+mn-ea"/>
                        </a:rPr>
                        <a:t> </a:t>
                      </a:r>
                      <a:r>
                        <a:rPr lang="ru-RU" sz="2000" b="0" dirty="0" err="1">
                          <a:effectLst/>
                          <a:sym typeface="+mn-ea"/>
                        </a:rPr>
                        <a:t>et</a:t>
                      </a:r>
                      <a:r>
                        <a:rPr lang="ru-RU" sz="2000" b="0" dirty="0">
                          <a:effectLst/>
                          <a:sym typeface="+mn-ea"/>
                        </a:rPr>
                        <a:t> </a:t>
                      </a:r>
                      <a:r>
                        <a:rPr lang="ru-RU" sz="2000" b="0" dirty="0" err="1">
                          <a:effectLst/>
                          <a:sym typeface="+mn-ea"/>
                        </a:rPr>
                        <a:t>al</a:t>
                      </a:r>
                      <a:r>
                        <a:rPr lang="ru-RU" sz="2000" b="0" dirty="0">
                          <a:effectLst/>
                          <a:sym typeface="+mn-ea"/>
                        </a:rPr>
                        <a:t>.)  </a:t>
                      </a:r>
                      <a:r>
                        <a:rPr lang="ru-RU" sz="2000" b="1" dirty="0">
                          <a:effectLst/>
                          <a:sym typeface="+mn-ea"/>
                        </a:rPr>
                        <a:t> </a:t>
                      </a:r>
                      <a:r>
                        <a:rPr lang="ru-RU" sz="2000" b="1" dirty="0" err="1">
                          <a:effectLst/>
                          <a:sym typeface="+mn-ea"/>
                        </a:rPr>
                        <a:t>英国</a:t>
                      </a:r>
                      <a:r>
                        <a:rPr lang="ru-RU" sz="2000" b="1" dirty="0">
                          <a:effectLst/>
                          <a:sym typeface="+mn-ea"/>
                        </a:rPr>
                        <a:t> （</a:t>
                      </a:r>
                      <a:r>
                        <a:rPr lang="ru-RU" sz="2000" b="1" dirty="0" err="1">
                          <a:effectLst/>
                          <a:sym typeface="+mn-ea"/>
                        </a:rPr>
                        <a:t>K.哈德曼等人</a:t>
                      </a:r>
                      <a:endParaRPr lang="ru-RU" sz="2000" b="1" dirty="0">
                        <a:effectLst/>
                        <a:latin typeface="Times New Roman" panose="02020603050405020304" pitchFamily="18" charset="0"/>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1"/>
                  </a:ext>
                </a:extLst>
              </a:tr>
              <a:tr h="460639">
                <a:tc>
                  <a:txBody>
                    <a:bodyPr/>
                    <a:lstStyle/>
                    <a:p>
                      <a:pPr indent="215900" algn="just">
                        <a:lnSpc>
                          <a:spcPct val="115000"/>
                        </a:lnSpc>
                        <a:spcAft>
                          <a:spcPts val="0"/>
                        </a:spcAft>
                      </a:pPr>
                      <a:r>
                        <a:rPr lang="ru-RU" sz="2000" b="1" dirty="0" err="1">
                          <a:effectLst/>
                          <a:sym typeface="+mn-ea"/>
                        </a:rPr>
                        <a:t>Focus</a:t>
                      </a:r>
                      <a:r>
                        <a:rPr lang="ru-RU" sz="2000" b="1" dirty="0">
                          <a:effectLst/>
                          <a:sym typeface="+mn-ea"/>
                        </a:rPr>
                        <a:t>  </a:t>
                      </a:r>
                      <a:r>
                        <a:rPr lang="zh-CN" altLang="ru-RU" sz="2000" b="1" dirty="0">
                          <a:effectLst/>
                          <a:sym typeface="+mn-ea"/>
                        </a:rPr>
                        <a:t>重点</a:t>
                      </a:r>
                      <a:endParaRPr lang="zh-CN" altLang="ru-RU" sz="2000" b="1" dirty="0">
                        <a:solidFill>
                          <a:schemeClr val="tx1"/>
                        </a:solidFill>
                        <a:effectLst/>
                        <a:sym typeface="+mn-ea"/>
                      </a:endParaRPr>
                    </a:p>
                  </a:txBody>
                  <a:tcPr>
                    <a:solidFill>
                      <a:srgbClr val="FFFFCC"/>
                    </a:solidFill>
                  </a:tcPr>
                </a:tc>
                <a:tc>
                  <a:txBody>
                    <a:bodyPr/>
                    <a:lstStyle/>
                    <a:p>
                      <a:pPr indent="215900">
                        <a:lnSpc>
                          <a:spcPct val="70000"/>
                        </a:lnSpc>
                        <a:spcAft>
                          <a:spcPts val="0"/>
                        </a:spcAft>
                      </a:pPr>
                      <a:r>
                        <a:rPr lang="en-US" sz="2000" b="0" dirty="0">
                          <a:effectLst/>
                          <a:sym typeface="+mn-ea"/>
                        </a:rPr>
                        <a:t>Sport educa­tion</a:t>
                      </a:r>
                      <a:r>
                        <a:rPr lang="ru-RU" sz="2000" b="0" dirty="0">
                          <a:effectLst/>
                          <a:latin typeface="+mn-lt"/>
                          <a:ea typeface="+mn-ea"/>
                          <a:sym typeface="+mn-ea"/>
                        </a:rPr>
                        <a:t>  </a:t>
                      </a:r>
                      <a:r>
                        <a:rPr lang="en-US" sz="1800" b="1" dirty="0" err="1">
                          <a:effectLst/>
                          <a:latin typeface="Times New Roman" panose="02020603050405020304" pitchFamily="18" charset="0"/>
                          <a:ea typeface="Times New Roman" panose="02020603050405020304" pitchFamily="18" charset="0"/>
                          <a:sym typeface="+mn-ea"/>
                        </a:rPr>
                        <a:t>体育教育</a:t>
                      </a:r>
                      <a:endParaRPr lang="en-US" altLang="en-US" sz="1800" b="1" kern="1200" dirty="0">
                        <a:solidFill>
                          <a:schemeClr val="dk1"/>
                        </a:solidFill>
                        <a:effectLst/>
                        <a:latin typeface="Times New Roman" panose="02020603050405020304" pitchFamily="18" charset="0"/>
                        <a:ea typeface="Times New Roman" panose="02020603050405020304" pitchFamily="18" charset="0"/>
                        <a:cs typeface="+mn-cs"/>
                        <a:sym typeface="+mn-ea"/>
                      </a:endParaRPr>
                    </a:p>
                  </a:txBody>
                  <a:tcPr>
                    <a:solidFill>
                      <a:srgbClr val="FFFFCC"/>
                    </a:solidFill>
                  </a:tcPr>
                </a:tc>
                <a:extLst>
                  <a:ext uri="{0D108BD9-81ED-4DB2-BD59-A6C34878D82A}">
                    <a16:rowId xmlns:a16="http://schemas.microsoft.com/office/drawing/2014/main" val="10002"/>
                  </a:ext>
                </a:extLst>
              </a:tr>
              <a:tr h="1288389">
                <a:tc>
                  <a:txBody>
                    <a:bodyPr/>
                    <a:lstStyle/>
                    <a:p>
                      <a:pPr indent="254000">
                        <a:lnSpc>
                          <a:spcPct val="115000"/>
                        </a:lnSpc>
                        <a:spcAft>
                          <a:spcPts val="0"/>
                        </a:spcAft>
                      </a:pPr>
                      <a:r>
                        <a:rPr lang="ru-RU" sz="2000" b="1">
                          <a:effectLst/>
                          <a:sym typeface="+mn-ea"/>
                        </a:rPr>
                        <a:t>Target</a:t>
                      </a:r>
                      <a:endParaRPr lang="ru-RU" sz="2000" b="1">
                        <a:effectLst/>
                      </a:endParaRPr>
                    </a:p>
                    <a:p>
                      <a:pPr indent="254000">
                        <a:lnSpc>
                          <a:spcPct val="115000"/>
                        </a:lnSpc>
                        <a:spcAft>
                          <a:spcPts val="0"/>
                        </a:spcAft>
                      </a:pPr>
                      <a:r>
                        <a:rPr lang="ru-RU" sz="2000" b="1">
                          <a:effectLst/>
                          <a:sym typeface="+mn-ea"/>
                        </a:rPr>
                        <a:t>目标</a:t>
                      </a:r>
                      <a:endParaRPr lang="ru-RU" sz="2000" b="1" dirty="0">
                        <a:solidFill>
                          <a:schemeClr val="tx1"/>
                        </a:solidFill>
                        <a:effectLst/>
                        <a:sym typeface="+mn-ea"/>
                      </a:endParaRPr>
                    </a:p>
                  </a:txBody>
                  <a:tcPr>
                    <a:solidFill>
                      <a:srgbClr val="FFFFCC"/>
                    </a:solidFill>
                  </a:tcPr>
                </a:tc>
                <a:tc>
                  <a:txBody>
                    <a:bodyPr/>
                    <a:lstStyle/>
                    <a:p>
                      <a:pPr indent="215900">
                        <a:lnSpc>
                          <a:spcPct val="72000"/>
                        </a:lnSpc>
                        <a:spcAft>
                          <a:spcPts val="0"/>
                        </a:spcAft>
                      </a:pPr>
                      <a:r>
                        <a:rPr lang="ru-RU" sz="2000" b="0" dirty="0" err="1">
                          <a:effectLst/>
                          <a:sym typeface="+mn-ea"/>
                        </a:rPr>
                        <a:t>Formation</a:t>
                      </a:r>
                      <a:r>
                        <a:rPr lang="ru-RU" sz="2000" b="0" dirty="0">
                          <a:effectLst/>
                          <a:sym typeface="+mn-ea"/>
                        </a:rPr>
                        <a:t> of physical </a:t>
                      </a:r>
                      <a:r>
                        <a:rPr lang="ru-RU" sz="2000" b="0" dirty="0" err="1">
                          <a:effectLst/>
                          <a:sym typeface="+mn-ea"/>
                        </a:rPr>
                        <a:t>and</a:t>
                      </a:r>
                      <a:r>
                        <a:rPr lang="ru-RU" sz="2000" b="0" dirty="0">
                          <a:effectLst/>
                          <a:sym typeface="+mn-ea"/>
                        </a:rPr>
                        <a:t> sports </a:t>
                      </a:r>
                      <a:r>
                        <a:rPr lang="ru-RU" sz="2000" b="0" dirty="0" err="1">
                          <a:effectLst/>
                          <a:sym typeface="+mn-ea"/>
                        </a:rPr>
                        <a:t>activity</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ensuring</a:t>
                      </a:r>
                      <a:r>
                        <a:rPr lang="ru-RU" sz="2000" b="0" dirty="0">
                          <a:effectLst/>
                          <a:sym typeface="+mn-ea"/>
                        </a:rPr>
                        <a:t> </a:t>
                      </a:r>
                      <a:r>
                        <a:rPr lang="ru-RU" sz="2000" b="0" dirty="0" err="1">
                          <a:effectLst/>
                          <a:sym typeface="+mn-ea"/>
                        </a:rPr>
                        <a:t>mass</a:t>
                      </a:r>
                      <a:r>
                        <a:rPr lang="ru-RU" sz="2000" b="0" dirty="0">
                          <a:effectLst/>
                          <a:sym typeface="+mn-ea"/>
                        </a:rPr>
                        <a:t> </a:t>
                      </a:r>
                      <a:r>
                        <a:rPr lang="ru-RU" sz="2000" b="0" dirty="0" err="1">
                          <a:effectLst/>
                          <a:sym typeface="+mn-ea"/>
                        </a:rPr>
                        <a:t>participation</a:t>
                      </a:r>
                      <a:r>
                        <a:rPr lang="ru-RU" sz="2000" b="0" dirty="0">
                          <a:effectLst/>
                          <a:sym typeface="+mn-ea"/>
                        </a:rPr>
                        <a:t> </a:t>
                      </a:r>
                      <a:r>
                        <a:rPr lang="ru-RU" sz="2000" b="0" dirty="0" err="1">
                          <a:effectLst/>
                          <a:sym typeface="+mn-ea"/>
                        </a:rPr>
                        <a:t>in</a:t>
                      </a:r>
                      <a:r>
                        <a:rPr lang="ru-RU" sz="2000" b="0" dirty="0">
                          <a:effectLst/>
                          <a:sym typeface="+mn-ea"/>
                        </a:rPr>
                        <a:t> </a:t>
                      </a:r>
                      <a:r>
                        <a:rPr lang="ru-RU" sz="2000" b="0" dirty="0" err="1">
                          <a:effectLst/>
                          <a:sym typeface="+mn-ea"/>
                        </a:rPr>
                        <a:t>all</a:t>
                      </a:r>
                      <a:r>
                        <a:rPr lang="ru-RU" sz="2000" b="0" dirty="0">
                          <a:effectLst/>
                          <a:sym typeface="+mn-ea"/>
                        </a:rPr>
                        <a:t> </a:t>
                      </a:r>
                      <a:r>
                        <a:rPr lang="ru-RU" sz="2000" b="0" dirty="0" err="1">
                          <a:effectLst/>
                          <a:sym typeface="+mn-ea"/>
                        </a:rPr>
                        <a:t>kinds</a:t>
                      </a:r>
                      <a:r>
                        <a:rPr lang="ru-RU" sz="2000" b="0" dirty="0">
                          <a:effectLst/>
                          <a:sym typeface="+mn-ea"/>
                        </a:rPr>
                        <a:t> of sports </a:t>
                      </a:r>
                      <a:r>
                        <a:rPr lang="ru-RU" sz="2000" b="0" dirty="0" err="1">
                          <a:effectLst/>
                          <a:sym typeface="+mn-ea"/>
                        </a:rPr>
                        <a:t>rivalry</a:t>
                      </a:r>
                      <a:r>
                        <a:rPr lang="ru-RU" sz="2000" b="0" dirty="0">
                          <a:effectLst/>
                          <a:sym typeface="+mn-ea"/>
                        </a:rPr>
                        <a:t> </a:t>
                      </a:r>
                      <a:r>
                        <a:rPr lang="ru-RU" sz="2000" b="0" dirty="0" err="1">
                          <a:effectLst/>
                          <a:sym typeface="+mn-ea"/>
                        </a:rPr>
                        <a:t>throughout</a:t>
                      </a:r>
                      <a:r>
                        <a:rPr lang="ru-RU" sz="2000" b="0" dirty="0">
                          <a:effectLst/>
                          <a:sym typeface="+mn-ea"/>
                        </a:rPr>
                        <a:t> </a:t>
                      </a:r>
                      <a:r>
                        <a:rPr lang="ru-RU" sz="2000" b="0" dirty="0" err="1">
                          <a:effectLst/>
                          <a:sym typeface="+mn-ea"/>
                        </a:rPr>
                        <a:t>life</a:t>
                      </a:r>
                      <a:r>
                        <a:rPr lang="ru-RU" sz="2000" b="0" dirty="0">
                          <a:effectLst/>
                          <a:sym typeface="+mn-ea"/>
                        </a:rPr>
                        <a:t>, </a:t>
                      </a:r>
                      <a:r>
                        <a:rPr lang="ru-RU" sz="2000" b="0" dirty="0" err="1">
                          <a:effectLst/>
                          <a:sym typeface="+mn-ea"/>
                        </a:rPr>
                        <a:t>in</a:t>
                      </a:r>
                      <a:r>
                        <a:rPr lang="ru-RU" sz="2000" b="0" dirty="0">
                          <a:effectLst/>
                          <a:sym typeface="+mn-ea"/>
                        </a:rPr>
                        <a:t> </a:t>
                      </a:r>
                      <a:r>
                        <a:rPr lang="ru-RU" sz="2000" b="0" dirty="0" err="1">
                          <a:effectLst/>
                          <a:sym typeface="+mn-ea"/>
                        </a:rPr>
                        <a:t>order</a:t>
                      </a:r>
                      <a:r>
                        <a:rPr lang="ru-RU" sz="2000" b="0" dirty="0">
                          <a:effectLst/>
                          <a:sym typeface="+mn-ea"/>
                        </a:rPr>
                        <a:t> </a:t>
                      </a:r>
                      <a:r>
                        <a:rPr lang="ru-RU" sz="2000" b="0" dirty="0" err="1">
                          <a:effectLst/>
                          <a:sym typeface="+mn-ea"/>
                        </a:rPr>
                        <a:t>to</a:t>
                      </a:r>
                      <a:r>
                        <a:rPr lang="ru-RU" sz="2000" b="0" dirty="0">
                          <a:effectLst/>
                          <a:sym typeface="+mn-ea"/>
                        </a:rPr>
                        <a:t> </a:t>
                      </a:r>
                      <a:r>
                        <a:rPr lang="ru-RU" sz="2000" b="0" dirty="0" err="1">
                          <a:effectLst/>
                          <a:sym typeface="+mn-ea"/>
                        </a:rPr>
                        <a:t>obtain</a:t>
                      </a:r>
                      <a:r>
                        <a:rPr lang="ru-RU" sz="2000" b="0" dirty="0">
                          <a:effectLst/>
                          <a:sym typeface="+mn-ea"/>
                        </a:rPr>
                        <a:t> </a:t>
                      </a:r>
                      <a:r>
                        <a:rPr lang="ru-RU" sz="2000" b="0" dirty="0" err="1">
                          <a:effectLst/>
                          <a:sym typeface="+mn-ea"/>
                        </a:rPr>
                        <a:t>personal</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social</a:t>
                      </a:r>
                      <a:r>
                        <a:rPr lang="ru-RU" sz="2000" b="0" dirty="0">
                          <a:effectLst/>
                          <a:sym typeface="+mn-ea"/>
                        </a:rPr>
                        <a:t> </a:t>
                      </a:r>
                      <a:r>
                        <a:rPr lang="ru-RU" sz="2000" b="0" dirty="0" err="1">
                          <a:effectLst/>
                          <a:sym typeface="+mn-ea"/>
                        </a:rPr>
                        <a:t>experience</a:t>
                      </a:r>
                      <a:r>
                        <a:rPr lang="ru-RU" sz="2000" b="0" dirty="0">
                          <a:effectLst/>
                          <a:sym typeface="+mn-ea"/>
                        </a:rPr>
                        <a:t> of </a:t>
                      </a:r>
                      <a:r>
                        <a:rPr lang="ru-RU" sz="2000" b="0" dirty="0" err="1">
                          <a:effectLst/>
                          <a:sym typeface="+mn-ea"/>
                        </a:rPr>
                        <a:t>interacting</a:t>
                      </a:r>
                      <a:r>
                        <a:rPr lang="ru-RU" sz="2000" b="0" dirty="0">
                          <a:effectLst/>
                          <a:sym typeface="+mn-ea"/>
                        </a:rPr>
                        <a:t> </a:t>
                      </a:r>
                      <a:r>
                        <a:rPr lang="ru-RU" sz="2000" b="0" dirty="0" err="1">
                          <a:effectLst/>
                          <a:sym typeface="+mn-ea"/>
                        </a:rPr>
                        <a:t>with</a:t>
                      </a:r>
                      <a:r>
                        <a:rPr lang="ru-RU" sz="2000" b="0" dirty="0">
                          <a:effectLst/>
                          <a:sym typeface="+mn-ea"/>
                        </a:rPr>
                        <a:t> </a:t>
                      </a:r>
                      <a:r>
                        <a:rPr lang="ru-RU" sz="2000" b="0" dirty="0" err="1">
                          <a:effectLst/>
                          <a:sym typeface="+mn-ea"/>
                        </a:rPr>
                        <a:t>people</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the</a:t>
                      </a:r>
                      <a:r>
                        <a:rPr lang="ru-RU" sz="2000" b="0" dirty="0">
                          <a:effectLst/>
                          <a:sym typeface="+mn-ea"/>
                        </a:rPr>
                        <a:t> </a:t>
                      </a:r>
                      <a:r>
                        <a:rPr lang="ru-RU" sz="2000" b="0" dirty="0" err="1">
                          <a:effectLst/>
                          <a:sym typeface="+mn-ea"/>
                        </a:rPr>
                        <a:t>ability</a:t>
                      </a:r>
                      <a:r>
                        <a:rPr lang="ru-RU" sz="2000" b="0" dirty="0">
                          <a:effectLst/>
                          <a:sym typeface="+mn-ea"/>
                        </a:rPr>
                        <a:t> </a:t>
                      </a:r>
                      <a:r>
                        <a:rPr lang="ru-RU" sz="2000" b="0" dirty="0" err="1">
                          <a:effectLst/>
                          <a:sym typeface="+mn-ea"/>
                        </a:rPr>
                        <a:t>to</a:t>
                      </a:r>
                      <a:r>
                        <a:rPr lang="ru-RU" sz="2000" b="0" dirty="0">
                          <a:effectLst/>
                          <a:sym typeface="+mn-ea"/>
                        </a:rPr>
                        <a:t> </a:t>
                      </a:r>
                      <a:r>
                        <a:rPr lang="ru-RU" sz="2000" b="0" dirty="0" err="1">
                          <a:effectLst/>
                          <a:sym typeface="+mn-ea"/>
                        </a:rPr>
                        <a:t>experience</a:t>
                      </a:r>
                      <a:r>
                        <a:rPr lang="ru-RU" sz="2000" b="0" dirty="0">
                          <a:effectLst/>
                          <a:sym typeface="+mn-ea"/>
                        </a:rPr>
                        <a:t> </a:t>
                      </a:r>
                      <a:r>
                        <a:rPr lang="ru-RU" sz="2000" b="0" dirty="0" err="1">
                          <a:effectLst/>
                          <a:sym typeface="+mn-ea"/>
                        </a:rPr>
                        <a:t>victories</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defeats</a:t>
                      </a:r>
                      <a:r>
                        <a:rPr lang="ru-RU" sz="2000" b="0" dirty="0">
                          <a:effectLst/>
                          <a:sym typeface="+mn-ea"/>
                        </a:rPr>
                        <a:t>.</a:t>
                      </a:r>
                      <a:endParaRPr lang="ru-RU" sz="2000" b="0" dirty="0">
                        <a:effectLst/>
                      </a:endParaRPr>
                    </a:p>
                    <a:p>
                      <a:pPr indent="215900">
                        <a:lnSpc>
                          <a:spcPct val="72000"/>
                        </a:lnSpc>
                        <a:spcAft>
                          <a:spcPts val="0"/>
                        </a:spcAft>
                      </a:pPr>
                      <a:endParaRPr lang="ru-RU" sz="1800" b="1" dirty="0">
                        <a:effectLst/>
                        <a:latin typeface="Times New Roman" panose="02020603050405020304" pitchFamily="18" charset="0"/>
                        <a:ea typeface="Times New Roman" panose="02020603050405020304" pitchFamily="18" charset="0"/>
                      </a:endParaRPr>
                    </a:p>
                    <a:p>
                      <a:pPr indent="215900">
                        <a:lnSpc>
                          <a:spcPct val="72000"/>
                        </a:lnSpc>
                        <a:spcAft>
                          <a:spcPts val="0"/>
                        </a:spcAft>
                      </a:pPr>
                      <a:r>
                        <a:rPr lang="ru-RU" sz="1800" b="1" dirty="0" err="1">
                          <a:effectLst/>
                          <a:latin typeface="Times New Roman" panose="02020603050405020304" pitchFamily="18" charset="0"/>
                          <a:ea typeface="Times New Roman" panose="02020603050405020304" pitchFamily="18" charset="0"/>
                          <a:sym typeface="+mn-ea"/>
                        </a:rPr>
                        <a:t>形成体育运动，确保群众终生参与各种体育竞技，获得与人交往的个人和社会经验，体验胜负的能力</a:t>
                      </a:r>
                      <a:endParaRPr lang="ru-RU" altLang="en-US" sz="1800" b="1" kern="1200" dirty="0">
                        <a:solidFill>
                          <a:schemeClr val="dk1"/>
                        </a:solidFill>
                        <a:effectLst/>
                        <a:latin typeface="Times New Roman" panose="02020603050405020304" pitchFamily="18" charset="0"/>
                        <a:ea typeface="Times New Roman" panose="02020603050405020304" pitchFamily="18" charset="0"/>
                        <a:cs typeface="+mn-cs"/>
                        <a:sym typeface="+mn-ea"/>
                      </a:endParaRPr>
                    </a:p>
                  </a:txBody>
                  <a:tcPr>
                    <a:solidFill>
                      <a:srgbClr val="FFFFCC"/>
                    </a:solidFill>
                  </a:tcPr>
                </a:tc>
                <a:extLst>
                  <a:ext uri="{0D108BD9-81ED-4DB2-BD59-A6C34878D82A}">
                    <a16:rowId xmlns:a16="http://schemas.microsoft.com/office/drawing/2014/main" val="10003"/>
                  </a:ext>
                </a:extLst>
              </a:tr>
              <a:tr h="1669607">
                <a:tc>
                  <a:txBody>
                    <a:bodyPr/>
                    <a:lstStyle/>
                    <a:p>
                      <a:r>
                        <a:rPr lang="en-US" sz="2000" b="1" dirty="0">
                          <a:solidFill>
                            <a:schemeClr val="tx1"/>
                          </a:solidFill>
                        </a:rPr>
                        <a:t>Tasks</a:t>
                      </a:r>
                    </a:p>
                    <a:p>
                      <a:r>
                        <a:rPr lang="en-US" altLang="en-US" sz="1800" b="1" kern="1200" dirty="0">
                          <a:solidFill>
                            <a:schemeClr val="dk1"/>
                          </a:solidFill>
                          <a:effectLst/>
                          <a:latin typeface="+mn-lt"/>
                          <a:ea typeface="+mn-ea"/>
                          <a:cs typeface="+mn-cs"/>
                        </a:rPr>
                        <a:t>任務</a:t>
                      </a:r>
                    </a:p>
                  </a:txBody>
                  <a:tcPr>
                    <a:solidFill>
                      <a:srgbClr val="FFFFCC"/>
                    </a:solidFill>
                  </a:tcPr>
                </a:tc>
                <a:tc>
                  <a:txBody>
                    <a:bodyPr/>
                    <a:lstStyle/>
                    <a:p>
                      <a:pPr indent="215900">
                        <a:lnSpc>
                          <a:spcPct val="72000"/>
                        </a:lnSpc>
                        <a:spcAft>
                          <a:spcPts val="0"/>
                        </a:spcAft>
                      </a:pPr>
                      <a:r>
                        <a:rPr lang="ru-RU" sz="2000" b="0" dirty="0" err="1">
                          <a:effectLst/>
                          <a:sym typeface="+mn-ea"/>
                        </a:rPr>
                        <a:t>Formation</a:t>
                      </a:r>
                      <a:r>
                        <a:rPr lang="ru-RU" sz="2000" b="0" dirty="0">
                          <a:effectLst/>
                          <a:sym typeface="+mn-ea"/>
                        </a:rPr>
                        <a:t> of </a:t>
                      </a:r>
                      <a:r>
                        <a:rPr lang="ru-RU" sz="2000" b="0" dirty="0" err="1">
                          <a:effectLst/>
                          <a:sym typeface="+mn-ea"/>
                        </a:rPr>
                        <a:t>motor</a:t>
                      </a:r>
                      <a:r>
                        <a:rPr lang="ru-RU" sz="2000" b="0" dirty="0">
                          <a:effectLst/>
                          <a:sym typeface="+mn-ea"/>
                        </a:rPr>
                        <a:t>, </a:t>
                      </a:r>
                      <a:r>
                        <a:rPr lang="ru-RU" sz="2000" b="0" dirty="0" err="1">
                          <a:effectLst/>
                          <a:sym typeface="+mn-ea"/>
                        </a:rPr>
                        <a:t>intellectual</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psychological</a:t>
                      </a:r>
                      <a:r>
                        <a:rPr lang="ru-RU" sz="2000" b="0" dirty="0">
                          <a:effectLst/>
                          <a:sym typeface="+mn-ea"/>
                        </a:rPr>
                        <a:t> </a:t>
                      </a:r>
                      <a:r>
                        <a:rPr lang="ru-RU" sz="2000" b="0" dirty="0" err="1">
                          <a:effectLst/>
                          <a:sym typeface="+mn-ea"/>
                        </a:rPr>
                        <a:t>foundations</a:t>
                      </a:r>
                      <a:r>
                        <a:rPr lang="ru-RU" sz="2000" b="0" dirty="0">
                          <a:effectLst/>
                          <a:sym typeface="+mn-ea"/>
                        </a:rPr>
                        <a:t> of </a:t>
                      </a:r>
                      <a:r>
                        <a:rPr lang="ru-RU" sz="2000" b="0" dirty="0" err="1">
                          <a:effectLst/>
                          <a:sym typeface="+mn-ea"/>
                        </a:rPr>
                        <a:t>participation</a:t>
                      </a:r>
                      <a:r>
                        <a:rPr lang="ru-RU" sz="2000" b="0" dirty="0">
                          <a:effectLst/>
                          <a:sym typeface="+mn-ea"/>
                        </a:rPr>
                        <a:t> </a:t>
                      </a:r>
                      <a:r>
                        <a:rPr lang="ru-RU" sz="2000" b="0" dirty="0" err="1">
                          <a:effectLst/>
                          <a:sym typeface="+mn-ea"/>
                        </a:rPr>
                        <a:t>in</a:t>
                      </a:r>
                      <a:r>
                        <a:rPr lang="ru-RU" sz="2000" b="0" dirty="0">
                          <a:effectLst/>
                          <a:sym typeface="+mn-ea"/>
                        </a:rPr>
                        <a:t> sports </a:t>
                      </a:r>
                      <a:r>
                        <a:rPr lang="ru-RU" sz="2000" b="0" dirty="0" err="1">
                          <a:effectLst/>
                          <a:sym typeface="+mn-ea"/>
                        </a:rPr>
                        <a:t>activities</a:t>
                      </a:r>
                      <a:r>
                        <a:rPr lang="ru-RU" sz="2000" b="0" dirty="0">
                          <a:effectLst/>
                          <a:sym typeface="+mn-ea"/>
                        </a:rPr>
                        <a:t> </a:t>
                      </a:r>
                      <a:r>
                        <a:rPr lang="ru-RU" sz="2000" b="0" dirty="0" err="1">
                          <a:effectLst/>
                          <a:sym typeface="+mn-ea"/>
                        </a:rPr>
                        <a:t>after</a:t>
                      </a:r>
                      <a:r>
                        <a:rPr lang="ru-RU" sz="2000" b="0" dirty="0">
                          <a:effectLst/>
                          <a:sym typeface="+mn-ea"/>
                        </a:rPr>
                        <a:t> </a:t>
                      </a:r>
                      <a:r>
                        <a:rPr lang="ru-RU" sz="2000" b="0" dirty="0" err="1">
                          <a:effectLst/>
                          <a:sym typeface="+mn-ea"/>
                        </a:rPr>
                        <a:t>graduation</a:t>
                      </a:r>
                      <a:r>
                        <a:rPr lang="ru-RU" sz="2000" b="0" dirty="0">
                          <a:effectLst/>
                          <a:sym typeface="+mn-ea"/>
                        </a:rPr>
                        <a:t>.</a:t>
                      </a:r>
                    </a:p>
                    <a:p>
                      <a:pPr indent="215900">
                        <a:lnSpc>
                          <a:spcPct val="72000"/>
                        </a:lnSpc>
                        <a:spcAft>
                          <a:spcPts val="0"/>
                        </a:spcAft>
                      </a:pPr>
                      <a:r>
                        <a:rPr lang="ru-RU" sz="2000" b="0" dirty="0" err="1">
                          <a:effectLst/>
                          <a:sym typeface="+mn-ea"/>
                        </a:rPr>
                        <a:t>Encouraging</a:t>
                      </a:r>
                      <a:r>
                        <a:rPr lang="ru-RU" sz="2000" b="0" dirty="0">
                          <a:effectLst/>
                          <a:sym typeface="+mn-ea"/>
                        </a:rPr>
                        <a:t> </a:t>
                      </a:r>
                      <a:r>
                        <a:rPr lang="ru-RU" sz="2000" b="0" dirty="0" err="1">
                          <a:effectLst/>
                          <a:sym typeface="+mn-ea"/>
                        </a:rPr>
                        <a:t>people</a:t>
                      </a:r>
                      <a:r>
                        <a:rPr lang="ru-RU" sz="2000" b="0" dirty="0">
                          <a:effectLst/>
                          <a:sym typeface="+mn-ea"/>
                        </a:rPr>
                        <a:t> </a:t>
                      </a:r>
                      <a:r>
                        <a:rPr lang="ru-RU" sz="2000" b="0" dirty="0" err="1">
                          <a:effectLst/>
                          <a:sym typeface="+mn-ea"/>
                        </a:rPr>
                        <a:t>to</a:t>
                      </a:r>
                      <a:r>
                        <a:rPr lang="ru-RU" sz="2000" b="0" dirty="0">
                          <a:effectLst/>
                          <a:sym typeface="+mn-ea"/>
                        </a:rPr>
                        <a:t> </a:t>
                      </a:r>
                      <a:r>
                        <a:rPr lang="ru-RU" sz="2000" b="0" dirty="0" err="1">
                          <a:effectLst/>
                          <a:sym typeface="+mn-ea"/>
                        </a:rPr>
                        <a:t>enjoy</a:t>
                      </a:r>
                      <a:r>
                        <a:rPr lang="ru-RU" sz="2000" b="0" dirty="0">
                          <a:effectLst/>
                          <a:sym typeface="+mn-ea"/>
                        </a:rPr>
                        <a:t> sports </a:t>
                      </a:r>
                      <a:r>
                        <a:rPr lang="ru-RU" sz="2000" b="0" dirty="0" err="1">
                          <a:effectLst/>
                          <a:sym typeface="+mn-ea"/>
                        </a:rPr>
                        <a:t>and</a:t>
                      </a:r>
                      <a:r>
                        <a:rPr lang="ru-RU" sz="2000" b="0" dirty="0">
                          <a:effectLst/>
                          <a:sym typeface="+mn-ea"/>
                        </a:rPr>
                        <a:t> </a:t>
                      </a:r>
                      <a:r>
                        <a:rPr lang="ru-RU" sz="2000" b="0" dirty="0" err="1">
                          <a:effectLst/>
                          <a:sym typeface="+mn-ea"/>
                        </a:rPr>
                        <a:t>strive</a:t>
                      </a:r>
                      <a:r>
                        <a:rPr lang="ru-RU" sz="2000" b="0" dirty="0">
                          <a:effectLst/>
                          <a:sym typeface="+mn-ea"/>
                        </a:rPr>
                        <a:t> </a:t>
                      </a:r>
                      <a:r>
                        <a:rPr lang="ru-RU" sz="2000" b="0" dirty="0" err="1">
                          <a:effectLst/>
                          <a:sym typeface="+mn-ea"/>
                        </a:rPr>
                        <a:t>to</a:t>
                      </a:r>
                      <a:r>
                        <a:rPr lang="ru-RU" sz="2000" b="0" dirty="0">
                          <a:effectLst/>
                          <a:sym typeface="+mn-ea"/>
                        </a:rPr>
                        <a:t> </a:t>
                      </a:r>
                      <a:r>
                        <a:rPr lang="ru-RU" sz="2000" b="0" dirty="0" err="1">
                          <a:effectLst/>
                          <a:sym typeface="+mn-ea"/>
                        </a:rPr>
                        <a:t>improve</a:t>
                      </a:r>
                      <a:r>
                        <a:rPr lang="ru-RU" sz="2000" b="0" dirty="0">
                          <a:effectLst/>
                          <a:sym typeface="+mn-ea"/>
                        </a:rPr>
                        <a:t> </a:t>
                      </a:r>
                      <a:r>
                        <a:rPr lang="ru-RU" sz="2000" b="0" dirty="0" err="1">
                          <a:effectLst/>
                          <a:sym typeface="+mn-ea"/>
                        </a:rPr>
                        <a:t>their</a:t>
                      </a:r>
                      <a:r>
                        <a:rPr lang="ru-RU" sz="2000" b="0" dirty="0">
                          <a:effectLst/>
                          <a:sym typeface="+mn-ea"/>
                        </a:rPr>
                        <a:t> </a:t>
                      </a:r>
                      <a:r>
                        <a:rPr lang="ru-RU" sz="2000" b="0" dirty="0" err="1">
                          <a:effectLst/>
                          <a:sym typeface="+mn-ea"/>
                        </a:rPr>
                        <a:t>performance</a:t>
                      </a:r>
                      <a:r>
                        <a:rPr lang="ru-RU" sz="2000" b="0" dirty="0">
                          <a:effectLst/>
                          <a:sym typeface="+mn-ea"/>
                        </a:rPr>
                        <a:t>.</a:t>
                      </a:r>
                    </a:p>
                    <a:p>
                      <a:pPr indent="215900">
                        <a:lnSpc>
                          <a:spcPct val="72000"/>
                        </a:lnSpc>
                        <a:spcAft>
                          <a:spcPts val="0"/>
                        </a:spcAft>
                      </a:pPr>
                      <a:r>
                        <a:rPr lang="ru-RU" sz="2000" b="0" dirty="0" err="1">
                          <a:effectLst/>
                          <a:sym typeface="+mn-ea"/>
                        </a:rPr>
                        <a:t>Formation</a:t>
                      </a:r>
                      <a:r>
                        <a:rPr lang="ru-RU" sz="2000" b="0" dirty="0">
                          <a:effectLst/>
                          <a:sym typeface="+mn-ea"/>
                        </a:rPr>
                        <a:t> of </a:t>
                      </a:r>
                      <a:r>
                        <a:rPr lang="ru-RU" sz="2000" b="0" dirty="0" err="1">
                          <a:effectLst/>
                          <a:sym typeface="+mn-ea"/>
                        </a:rPr>
                        <a:t>the</a:t>
                      </a:r>
                      <a:r>
                        <a:rPr lang="ru-RU" sz="2000" b="0" dirty="0">
                          <a:effectLst/>
                          <a:sym typeface="+mn-ea"/>
                        </a:rPr>
                        <a:t> </a:t>
                      </a:r>
                      <a:r>
                        <a:rPr lang="ru-RU" sz="2000" b="0" dirty="0" err="1">
                          <a:effectLst/>
                          <a:sym typeface="+mn-ea"/>
                        </a:rPr>
                        <a:t>knowledge</a:t>
                      </a:r>
                      <a:r>
                        <a:rPr lang="ru-RU" sz="2000" b="0" dirty="0">
                          <a:effectLst/>
                          <a:sym typeface="+mn-ea"/>
                        </a:rPr>
                        <a:t> </a:t>
                      </a:r>
                      <a:r>
                        <a:rPr lang="ru-RU" sz="2000" b="0" dirty="0" err="1">
                          <a:effectLst/>
                          <a:sym typeface="+mn-ea"/>
                        </a:rPr>
                        <a:t>necessary</a:t>
                      </a:r>
                      <a:r>
                        <a:rPr lang="ru-RU" sz="2000" b="0" dirty="0">
                          <a:effectLst/>
                          <a:sym typeface="+mn-ea"/>
                        </a:rPr>
                        <a:t> </a:t>
                      </a:r>
                      <a:r>
                        <a:rPr lang="ru-RU" sz="2000" b="0" dirty="0" err="1">
                          <a:effectLst/>
                          <a:sym typeface="+mn-ea"/>
                        </a:rPr>
                        <a:t>for</a:t>
                      </a:r>
                      <a:r>
                        <a:rPr lang="ru-RU" sz="2000" b="0" dirty="0">
                          <a:effectLst/>
                          <a:sym typeface="+mn-ea"/>
                        </a:rPr>
                        <a:t> </a:t>
                      </a:r>
                      <a:r>
                        <a:rPr lang="ru-RU" sz="2000" b="0" dirty="0" err="1">
                          <a:effectLst/>
                          <a:sym typeface="+mn-ea"/>
                        </a:rPr>
                        <a:t>healthy</a:t>
                      </a:r>
                      <a:r>
                        <a:rPr lang="ru-RU" sz="2000" b="0" dirty="0">
                          <a:effectLst/>
                          <a:sym typeface="+mn-ea"/>
                        </a:rPr>
                        <a:t> sports </a:t>
                      </a:r>
                      <a:r>
                        <a:rPr lang="ru-RU" sz="2000" b="0" dirty="0" err="1">
                          <a:effectLst/>
                          <a:sym typeface="+mn-ea"/>
                        </a:rPr>
                        <a:t>and</a:t>
                      </a:r>
                      <a:r>
                        <a:rPr lang="ru-RU" sz="2000" b="0" dirty="0">
                          <a:effectLst/>
                          <a:sym typeface="+mn-ea"/>
                        </a:rPr>
                        <a:t> a </a:t>
                      </a:r>
                      <a:r>
                        <a:rPr lang="ru-RU" sz="2000" b="0" dirty="0" err="1">
                          <a:effectLst/>
                          <a:sym typeface="+mn-ea"/>
                        </a:rPr>
                        <a:t>healthy</a:t>
                      </a:r>
                      <a:r>
                        <a:rPr lang="ru-RU" sz="2000" b="0" dirty="0">
                          <a:effectLst/>
                          <a:sym typeface="+mn-ea"/>
                        </a:rPr>
                        <a:t> </a:t>
                      </a:r>
                      <a:r>
                        <a:rPr lang="ru-RU" sz="2000" b="0" dirty="0" err="1">
                          <a:effectLst/>
                          <a:sym typeface="+mn-ea"/>
                        </a:rPr>
                        <a:t>lifestyle</a:t>
                      </a:r>
                      <a:r>
                        <a:rPr lang="ru-RU" sz="2000" b="0" dirty="0">
                          <a:effectLst/>
                          <a:sym typeface="+mn-ea"/>
                        </a:rPr>
                        <a:t>.</a:t>
                      </a:r>
                    </a:p>
                    <a:p>
                      <a:pPr indent="215900">
                        <a:lnSpc>
                          <a:spcPct val="72000"/>
                        </a:lnSpc>
                        <a:spcAft>
                          <a:spcPts val="0"/>
                        </a:spcAft>
                      </a:pPr>
                      <a:endParaRPr lang="ru-RU" sz="1800" b="1" dirty="0">
                        <a:effectLst/>
                        <a:sym typeface="+mn-ea"/>
                      </a:endParaRPr>
                    </a:p>
                    <a:p>
                      <a:pPr indent="215900">
                        <a:lnSpc>
                          <a:spcPct val="72000"/>
                        </a:lnSpc>
                        <a:spcAft>
                          <a:spcPts val="0"/>
                        </a:spcAft>
                      </a:pPr>
                      <a:r>
                        <a:rPr lang="ru-RU" sz="1800" b="1" dirty="0" err="1">
                          <a:effectLst/>
                          <a:sym typeface="+mn-ea"/>
                        </a:rPr>
                        <a:t>毕业后参与体育活动的运动、智力和心理基础的形成。鼓励人们享受体育运动并努力提高他们的表现</a:t>
                      </a:r>
                      <a:r>
                        <a:rPr lang="ru-RU" sz="1800" b="1" dirty="0">
                          <a:effectLst/>
                          <a:sym typeface="+mn-ea"/>
                        </a:rPr>
                        <a:t>。 </a:t>
                      </a:r>
                      <a:r>
                        <a:rPr lang="ru-RU" sz="1800" b="1" dirty="0" err="1">
                          <a:effectLst/>
                          <a:sym typeface="+mn-ea"/>
                        </a:rPr>
                        <a:t>形成健康运动和健康生活方式所需的知识</a:t>
                      </a:r>
                      <a:r>
                        <a:rPr lang="ru-RU" sz="1800" b="1" dirty="0">
                          <a:effectLst/>
                          <a:sym typeface="+mn-ea"/>
                        </a:rPr>
                        <a:t>。</a:t>
                      </a:r>
                      <a:endParaRPr lang="ru-RU" altLang="en-US" sz="1800" b="1" kern="1200" dirty="0">
                        <a:solidFill>
                          <a:schemeClr val="dk1"/>
                        </a:solidFill>
                        <a:effectLst/>
                        <a:latin typeface="+mn-lt"/>
                        <a:ea typeface="+mn-ea"/>
                        <a:cs typeface="+mn-cs"/>
                        <a:sym typeface="+mn-ea"/>
                      </a:endParaRPr>
                    </a:p>
                  </a:txBody>
                  <a:tcPr>
                    <a:solidFill>
                      <a:srgbClr val="FFFFCC"/>
                    </a:solidFill>
                  </a:tcPr>
                </a:tc>
                <a:extLst>
                  <a:ext uri="{0D108BD9-81ED-4DB2-BD59-A6C34878D82A}">
                    <a16:rowId xmlns:a16="http://schemas.microsoft.com/office/drawing/2014/main" val="10004"/>
                  </a:ext>
                </a:extLst>
              </a:tr>
              <a:tr h="932682">
                <a:tc>
                  <a:txBody>
                    <a:bodyPr/>
                    <a:lstStyle/>
                    <a:p>
                      <a:r>
                        <a:rPr lang="en-US" sz="2000" b="1"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b="1" kern="1200" dirty="0">
                          <a:solidFill>
                            <a:schemeClr val="dk1"/>
                          </a:solidFill>
                          <a:effectLst/>
                          <a:latin typeface="+mn-lt"/>
                          <a:ea typeface="+mn-ea"/>
                          <a:cs typeface="+mn-cs"/>
                        </a:rPr>
                        <a:t>組織形式和手段 </a:t>
                      </a:r>
                    </a:p>
                  </a:txBody>
                  <a:tcPr>
                    <a:solidFill>
                      <a:srgbClr val="FFFFCC"/>
                    </a:solidFill>
                  </a:tcPr>
                </a:tc>
                <a:tc>
                  <a:txBody>
                    <a:bodyPr/>
                    <a:lstStyle/>
                    <a:p>
                      <a:pPr indent="215900">
                        <a:lnSpc>
                          <a:spcPct val="72000"/>
                        </a:lnSpc>
                        <a:spcAft>
                          <a:spcPts val="0"/>
                        </a:spcAft>
                      </a:pPr>
                      <a:r>
                        <a:rPr lang="ru-RU" sz="2000" b="0" dirty="0" err="1">
                          <a:effectLst/>
                          <a:sym typeface="+mn-ea"/>
                        </a:rPr>
                        <a:t>Participation</a:t>
                      </a:r>
                      <a:r>
                        <a:rPr lang="ru-RU" sz="2000" b="0" dirty="0">
                          <a:effectLst/>
                          <a:sym typeface="+mn-ea"/>
                        </a:rPr>
                        <a:t> </a:t>
                      </a:r>
                      <a:r>
                        <a:rPr lang="ru-RU" sz="2000" b="0" dirty="0" err="1">
                          <a:effectLst/>
                          <a:sym typeface="+mn-ea"/>
                        </a:rPr>
                        <a:t>in</a:t>
                      </a:r>
                      <a:r>
                        <a:rPr lang="ru-RU" sz="2000" b="0" dirty="0">
                          <a:effectLst/>
                          <a:sym typeface="+mn-ea"/>
                        </a:rPr>
                        <a:t> </a:t>
                      </a:r>
                      <a:r>
                        <a:rPr lang="ru-RU" sz="2000" b="0" dirty="0" err="1">
                          <a:effectLst/>
                          <a:sym typeface="+mn-ea"/>
                        </a:rPr>
                        <a:t>trainings</a:t>
                      </a:r>
                      <a:r>
                        <a:rPr lang="ru-RU" sz="2000" b="0" dirty="0">
                          <a:effectLst/>
                          <a:sym typeface="+mn-ea"/>
                        </a:rPr>
                        <a:t> </a:t>
                      </a:r>
                      <a:r>
                        <a:rPr lang="ru-RU" sz="2000" b="0" dirty="0" err="1">
                          <a:effectLst/>
                          <a:sym typeface="+mn-ea"/>
                        </a:rPr>
                        <a:t>and</a:t>
                      </a:r>
                      <a:r>
                        <a:rPr lang="ru-RU" sz="2000" b="0" dirty="0">
                          <a:effectLst/>
                          <a:sym typeface="+mn-ea"/>
                        </a:rPr>
                        <a:t> </a:t>
                      </a:r>
                      <a:r>
                        <a:rPr lang="ru-RU" sz="2000" b="0" dirty="0" err="1">
                          <a:effectLst/>
                          <a:sym typeface="+mn-ea"/>
                        </a:rPr>
                        <a:t>competitions</a:t>
                      </a:r>
                      <a:r>
                        <a:rPr lang="ru-RU" sz="2000" b="0" dirty="0">
                          <a:effectLst/>
                          <a:sym typeface="+mn-ea"/>
                        </a:rPr>
                        <a:t>. </a:t>
                      </a:r>
                      <a:r>
                        <a:rPr lang="ru-RU" sz="2000" b="0" dirty="0" err="1">
                          <a:effectLst/>
                          <a:sym typeface="+mn-ea"/>
                        </a:rPr>
                        <a:t>The</a:t>
                      </a:r>
                      <a:r>
                        <a:rPr lang="ru-RU" sz="2000" b="0" dirty="0">
                          <a:effectLst/>
                          <a:sym typeface="+mn-ea"/>
                        </a:rPr>
                        <a:t> </a:t>
                      </a:r>
                      <a:r>
                        <a:rPr lang="ru-RU" sz="2000" b="0" dirty="0" err="1">
                          <a:effectLst/>
                          <a:sym typeface="+mn-ea"/>
                        </a:rPr>
                        <a:t>particular</a:t>
                      </a:r>
                      <a:r>
                        <a:rPr lang="ru-RU" sz="2000" b="0" dirty="0">
                          <a:effectLst/>
                          <a:sym typeface="+mn-ea"/>
                        </a:rPr>
                        <a:t> </a:t>
                      </a:r>
                      <a:r>
                        <a:rPr lang="ru-RU" sz="2000" b="0" dirty="0" err="1">
                          <a:effectLst/>
                          <a:sym typeface="+mn-ea"/>
                        </a:rPr>
                        <a:t>importance</a:t>
                      </a:r>
                      <a:r>
                        <a:rPr lang="ru-RU" sz="2000" b="0" dirty="0">
                          <a:effectLst/>
                          <a:sym typeface="+mn-ea"/>
                        </a:rPr>
                        <a:t> of sports </a:t>
                      </a:r>
                      <a:r>
                        <a:rPr lang="ru-RU" sz="2000" b="0" dirty="0" err="1">
                          <a:effectLst/>
                          <a:sym typeface="+mn-ea"/>
                        </a:rPr>
                        <a:t>games</a:t>
                      </a:r>
                      <a:r>
                        <a:rPr lang="ru-RU" sz="2000" b="0" dirty="0">
                          <a:effectLst/>
                          <a:sym typeface="+mn-ea"/>
                        </a:rPr>
                        <a:t>   </a:t>
                      </a:r>
                      <a:r>
                        <a:rPr lang="ru-RU" sz="2000" b="0" dirty="0" err="1">
                          <a:effectLst/>
                          <a:sym typeface="+mn-ea"/>
                        </a:rPr>
                        <a:t>参加培训和比赛。体育比赛的特殊重要性</a:t>
                      </a:r>
                      <a:r>
                        <a:rPr lang="ru-RU" sz="2000" b="0" dirty="0">
                          <a:effectLst/>
                          <a:sym typeface="+mn-ea"/>
                        </a:rPr>
                        <a:t>.</a:t>
                      </a:r>
                      <a:endParaRPr lang="ru-RU" sz="2000" b="0" dirty="0">
                        <a:effectLst/>
                        <a:latin typeface="Times New Roman" panose="02020603050405020304" pitchFamily="18" charset="0"/>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5"/>
                  </a:ext>
                </a:extLst>
              </a:tr>
              <a:tr h="1190216">
                <a:tc>
                  <a:txBody>
                    <a:bodyPr/>
                    <a:lstStyle/>
                    <a:p>
                      <a:r>
                        <a:rPr lang="en-US" sz="2000" b="1"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b="1" kern="1200" dirty="0">
                          <a:solidFill>
                            <a:schemeClr val="dk1"/>
                          </a:solidFill>
                          <a:effectLst/>
                          <a:latin typeface="+mn-lt"/>
                          <a:ea typeface="+mn-ea"/>
                          <a:cs typeface="+mn-cs"/>
                        </a:rPr>
                        <a:t>其他資訊 </a:t>
                      </a:r>
                    </a:p>
                  </a:txBody>
                  <a:tcPr>
                    <a:solidFill>
                      <a:srgbClr val="FFFFCC"/>
                    </a:solidFill>
                  </a:tcPr>
                </a:tc>
                <a:tc>
                  <a:txBody>
                    <a:bodyPr/>
                    <a:lstStyle/>
                    <a:p>
                      <a:pPr indent="215900">
                        <a:lnSpc>
                          <a:spcPct val="72000"/>
                        </a:lnSpc>
                        <a:spcAft>
                          <a:spcPts val="0"/>
                        </a:spcAft>
                      </a:pPr>
                      <a:r>
                        <a:rPr lang="ru-RU" sz="2000" b="0" dirty="0">
                          <a:effectLst/>
                          <a:sym typeface="+mn-ea"/>
                        </a:rPr>
                        <a:t>Sport as a means of educating ethics, morality </a:t>
                      </a:r>
                      <a:r>
                        <a:rPr lang="ru-RU" sz="2000" b="0" dirty="0" err="1">
                          <a:effectLst/>
                          <a:sym typeface="+mn-ea"/>
                        </a:rPr>
                        <a:t>and</a:t>
                      </a:r>
                      <a:r>
                        <a:rPr lang="ru-RU" sz="2000" b="0" dirty="0">
                          <a:effectLst/>
                          <a:sym typeface="+mn-ea"/>
                        </a:rPr>
                        <a:t> </a:t>
                      </a:r>
                      <a:r>
                        <a:rPr lang="ru-RU" sz="2000" b="0" dirty="0" err="1">
                          <a:effectLst/>
                          <a:sym typeface="+mn-ea"/>
                        </a:rPr>
                        <a:t>character</a:t>
                      </a:r>
                      <a:r>
                        <a:rPr lang="ru-RU" sz="2000" b="0" dirty="0">
                          <a:effectLst/>
                          <a:sym typeface="+mn-ea"/>
                        </a:rPr>
                        <a:t>  </a:t>
                      </a:r>
                    </a:p>
                    <a:p>
                      <a:pPr indent="215900">
                        <a:lnSpc>
                          <a:spcPct val="72000"/>
                        </a:lnSpc>
                        <a:spcAft>
                          <a:spcPts val="0"/>
                        </a:spcAft>
                      </a:pPr>
                      <a:r>
                        <a:rPr lang="ru-RU" sz="2000" b="0" dirty="0" err="1">
                          <a:effectLst/>
                          <a:sym typeface="+mn-ea"/>
                        </a:rPr>
                        <a:t>体育作为教育伦理、道德和品格的一种手段</a:t>
                      </a:r>
                      <a:endParaRPr lang="ru-RU" sz="2000" b="0" dirty="0">
                        <a:effectLst/>
                        <a:latin typeface="Times New Roman" panose="02020603050405020304" pitchFamily="18" charset="0"/>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2"/>
            </p:custDataLst>
            <p:extLst>
              <p:ext uri="{D42A27DB-BD31-4B8C-83A1-F6EECF244321}">
                <p14:modId xmlns:p14="http://schemas.microsoft.com/office/powerpoint/2010/main" val="2675441420"/>
              </p:ext>
            </p:extLst>
          </p:nvPr>
        </p:nvGraphicFramePr>
        <p:xfrm>
          <a:off x="457200" y="180206"/>
          <a:ext cx="11244943" cy="6713171"/>
        </p:xfrm>
        <a:graphic>
          <a:graphicData uri="http://schemas.openxmlformats.org/drawingml/2006/table">
            <a:tbl>
              <a:tblPr firstRow="1" bandRow="1">
                <a:tableStyleId>{5C22544A-7EE6-4342-B048-85BDC9FD1C3A}</a:tableStyleId>
              </a:tblPr>
              <a:tblGrid>
                <a:gridCol w="2283789">
                  <a:extLst>
                    <a:ext uri="{9D8B030D-6E8A-4147-A177-3AD203B41FA5}">
                      <a16:colId xmlns:a16="http://schemas.microsoft.com/office/drawing/2014/main" val="20000"/>
                    </a:ext>
                  </a:extLst>
                </a:gridCol>
                <a:gridCol w="8961154">
                  <a:extLst>
                    <a:ext uri="{9D8B030D-6E8A-4147-A177-3AD203B41FA5}">
                      <a16:colId xmlns:a16="http://schemas.microsoft.com/office/drawing/2014/main" val="20001"/>
                    </a:ext>
                  </a:extLst>
                </a:gridCol>
              </a:tblGrid>
              <a:tr h="356187">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tx1"/>
                          </a:solidFill>
                          <a:effectLst/>
                          <a:latin typeface="Times New Roman" panose="02020603050405020304" pitchFamily="18" charset="0"/>
                          <a:ea typeface="Times New Roman" panose="02020603050405020304" pitchFamily="18" charset="0"/>
                        </a:rPr>
                        <a:t>Name</a:t>
                      </a:r>
                      <a:r>
                        <a:rPr lang="en-US" sz="2000" b="1" kern="1200" dirty="0">
                          <a:solidFill>
                            <a:schemeClr val="tx1"/>
                          </a:solidFill>
                          <a:effectLst/>
                          <a:latin typeface="Times New Roman" panose="02020603050405020304" pitchFamily="18" charset="0"/>
                          <a:ea typeface="Times New Roman" panose="02020603050405020304" pitchFamily="18" charset="0"/>
                          <a:cs typeface="+mn-cs"/>
                        </a:rPr>
                        <a:t> </a:t>
                      </a:r>
                      <a:r>
                        <a:rPr lang="en-US" altLang="en-US" sz="1800" b="1" kern="1200" dirty="0" err="1">
                          <a:solidFill>
                            <a:schemeClr val="lt1"/>
                          </a:solidFill>
                          <a:effectLst/>
                          <a:latin typeface="+mn-lt"/>
                          <a:ea typeface="+mn-ea"/>
                          <a:cs typeface="+mn-cs"/>
                        </a:rPr>
                        <a:t>名字</a:t>
                      </a:r>
                      <a:endParaRPr lang="x-none" sz="2000" dirty="0">
                        <a:solidFill>
                          <a:schemeClr val="tx1"/>
                        </a:solidFill>
                      </a:endParaRPr>
                    </a:p>
                  </a:txBody>
                  <a:tcPr/>
                </a:tc>
                <a:tc>
                  <a:txBody>
                    <a:bodyPr/>
                    <a:lstStyle/>
                    <a:p>
                      <a:pPr indent="215900">
                        <a:lnSpc>
                          <a:spcPct val="97000"/>
                        </a:lnSpc>
                        <a:spcAft>
                          <a:spcPts val="0"/>
                        </a:spcAft>
                      </a:pPr>
                      <a:r>
                        <a:rPr lang="en-US" altLang="en-US" sz="1800" b="1" kern="1200" dirty="0">
                          <a:solidFill>
                            <a:schemeClr val="lt1"/>
                          </a:solidFill>
                          <a:effectLst/>
                          <a:latin typeface="+mn-lt"/>
                          <a:ea typeface="+mn-ea"/>
                          <a:cs typeface="+mn-cs"/>
                        </a:rPr>
                        <a:t>The unified European concept</a:t>
                      </a:r>
                      <a:r>
                        <a:rPr lang="zh-CN" altLang="en-US" sz="1800" b="1" kern="1200" dirty="0">
                          <a:solidFill>
                            <a:schemeClr val="lt1"/>
                          </a:solidFill>
                          <a:effectLst/>
                          <a:latin typeface="+mn-lt"/>
                          <a:ea typeface="+mn-ea"/>
                          <a:cs typeface="+mn-cs"/>
                        </a:rPr>
                        <a:t>欧洲共同观</a:t>
                      </a:r>
                    </a:p>
                  </a:txBody>
                  <a:tcPr/>
                </a:tc>
                <a:extLst>
                  <a:ext uri="{0D108BD9-81ED-4DB2-BD59-A6C34878D82A}">
                    <a16:rowId xmlns:a16="http://schemas.microsoft.com/office/drawing/2014/main" val="10000"/>
                  </a:ext>
                </a:extLst>
              </a:tr>
              <a:tr h="780715">
                <a:tc>
                  <a:txBody>
                    <a:bodyPr/>
                    <a:lstStyle/>
                    <a:p>
                      <a:r>
                        <a:rPr lang="en-US" sz="1400" dirty="0">
                          <a:solidFill>
                            <a:schemeClr val="tx1"/>
                          </a:solidFill>
                          <a:effectLst/>
                        </a:rPr>
                        <a:t>Authors, time, country</a:t>
                      </a:r>
                      <a:r>
                        <a:rPr lang="en-US" altLang="en-US" sz="1400" kern="1200" dirty="0">
                          <a:solidFill>
                            <a:schemeClr val="dk1"/>
                          </a:solidFill>
                          <a:effectLst/>
                          <a:latin typeface="+mn-lt"/>
                          <a:ea typeface="+mn-ea"/>
                          <a:cs typeface="+mn-cs"/>
                        </a:rPr>
                        <a:t>作者， 時間， 國家</a:t>
                      </a:r>
                      <a:endParaRPr lang="en-US" sz="1400" dirty="0">
                        <a:solidFill>
                          <a:schemeClr val="tx1"/>
                        </a:solidFill>
                        <a:effectLst/>
                      </a:endParaRPr>
                    </a:p>
                  </a:txBody>
                  <a:tcPr/>
                </a:tc>
                <a:tc>
                  <a:txBody>
                    <a:bodyPr/>
                    <a:lstStyle/>
                    <a:p>
                      <a:pPr indent="215900">
                        <a:lnSpc>
                          <a:spcPct val="115000"/>
                        </a:lnSpc>
                        <a:spcAft>
                          <a:spcPts val="0"/>
                        </a:spcAft>
                      </a:pPr>
                      <a:r>
                        <a:rPr lang="ru-RU" sz="1600" dirty="0">
                          <a:effectLst/>
                          <a:ea typeface="Times New Roman" panose="02020603050405020304" pitchFamily="18" charset="0"/>
                          <a:cs typeface="+mn-lt"/>
                          <a:sym typeface="+mn-ea"/>
                        </a:rPr>
                        <a:t>Working group on physical education at the European commission for culture and sport (eu) of the 10th century.10世纪欧洲文化和体育委员会(欧盟)体育工作小组。</a:t>
                      </a:r>
                    </a:p>
                  </a:txBody>
                  <a:tcPr/>
                </a:tc>
                <a:extLst>
                  <a:ext uri="{0D108BD9-81ED-4DB2-BD59-A6C34878D82A}">
                    <a16:rowId xmlns:a16="http://schemas.microsoft.com/office/drawing/2014/main" val="10001"/>
                  </a:ext>
                </a:extLst>
              </a:tr>
              <a:tr h="527908">
                <a:tc>
                  <a:txBody>
                    <a:bodyPr/>
                    <a:lstStyle/>
                    <a:p>
                      <a:r>
                        <a:rPr lang="en-US" sz="1400" dirty="0">
                          <a:solidFill>
                            <a:schemeClr val="tx1"/>
                          </a:solidFill>
                          <a:effectLst/>
                        </a:rPr>
                        <a:t>Directivity</a:t>
                      </a:r>
                      <a:r>
                        <a:rPr lang="en-US" altLang="en-US" sz="1400" kern="1200" dirty="0">
                          <a:solidFill>
                            <a:schemeClr val="dk1"/>
                          </a:solidFill>
                          <a:effectLst/>
                          <a:latin typeface="+mn-lt"/>
                          <a:ea typeface="+mn-ea"/>
                          <a:cs typeface="+mn-cs"/>
                        </a:rPr>
                        <a:t>方向性</a:t>
                      </a:r>
                      <a:endParaRPr lang="en-US" sz="1400" dirty="0">
                        <a:solidFill>
                          <a:schemeClr val="tx1"/>
                        </a:solidFill>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600" kern="1200" dirty="0">
                          <a:solidFill>
                            <a:schemeClr val="dk1"/>
                          </a:solidFill>
                          <a:effectLst/>
                          <a:ea typeface="+mn-ea"/>
                          <a:cs typeface="+mn-lt"/>
                        </a:rPr>
                        <a:t>Integrated management information system综合管理信息系统</a:t>
                      </a:r>
                    </a:p>
                  </a:txBody>
                  <a:tcPr/>
                </a:tc>
                <a:extLst>
                  <a:ext uri="{0D108BD9-81ED-4DB2-BD59-A6C34878D82A}">
                    <a16:rowId xmlns:a16="http://schemas.microsoft.com/office/drawing/2014/main" val="10002"/>
                  </a:ext>
                </a:extLst>
              </a:tr>
              <a:tr h="739773">
                <a:tc>
                  <a:txBody>
                    <a:bodyPr/>
                    <a:lstStyle/>
                    <a:p>
                      <a:r>
                        <a:rPr lang="en-US" sz="1400" dirty="0">
                          <a:solidFill>
                            <a:schemeClr val="tx1"/>
                          </a:solidFill>
                          <a:effectLst/>
                        </a:rPr>
                        <a:t>Purpose</a:t>
                      </a:r>
                      <a:r>
                        <a:rPr lang="en-US" altLang="en-US" sz="1400" kern="1200" dirty="0">
                          <a:solidFill>
                            <a:schemeClr val="dk1"/>
                          </a:solidFill>
                          <a:effectLst/>
                          <a:latin typeface="+mn-lt"/>
                          <a:ea typeface="+mn-ea"/>
                          <a:cs typeface="+mn-cs"/>
                        </a:rPr>
                        <a:t>目的</a:t>
                      </a:r>
                      <a:endParaRPr lang="en-US" sz="1400" dirty="0">
                        <a:solidFill>
                          <a:schemeClr val="tx1"/>
                        </a:solidFill>
                        <a:effectLst/>
                      </a:endParaRPr>
                    </a:p>
                  </a:txBody>
                  <a:tcPr/>
                </a:tc>
                <a:tc>
                  <a:txBody>
                    <a:bodyPr/>
                    <a:lstStyle/>
                    <a:p>
                      <a:r>
                        <a:rPr lang="ru-RU" altLang="en-US" sz="1600" kern="1200" dirty="0">
                          <a:solidFill>
                            <a:schemeClr val="dk1"/>
                          </a:solidFill>
                          <a:effectLst/>
                          <a:ea typeface="Times New Roman" panose="02020603050405020304" pitchFamily="18" charset="0"/>
                          <a:cs typeface="+mn-lt"/>
                        </a:rPr>
                        <a:t>Promoting an active and healthy lifestyle throughout life and addressing issues relevant to children and youth (overweight, hypodynamics, etc.)提倡终生积极健康的生活方式，解决与儿童和青年有关的问题(超重、动力不足等)</a:t>
                      </a:r>
                    </a:p>
                  </a:txBody>
                  <a:tcPr/>
                </a:tc>
                <a:extLst>
                  <a:ext uri="{0D108BD9-81ED-4DB2-BD59-A6C34878D82A}">
                    <a16:rowId xmlns:a16="http://schemas.microsoft.com/office/drawing/2014/main" val="10003"/>
                  </a:ext>
                </a:extLst>
              </a:tr>
              <a:tr h="2146619">
                <a:tc>
                  <a:txBody>
                    <a:bodyPr/>
                    <a:lstStyle/>
                    <a:p>
                      <a:r>
                        <a:rPr lang="en-US" sz="1400" dirty="0">
                          <a:solidFill>
                            <a:schemeClr val="tx1"/>
                          </a:solidFill>
                        </a:rPr>
                        <a:t>Tasks</a:t>
                      </a:r>
                    </a:p>
                    <a:p>
                      <a:r>
                        <a:rPr lang="en-US" altLang="en-US" sz="1400" kern="1200" dirty="0">
                          <a:solidFill>
                            <a:schemeClr val="dk1"/>
                          </a:solidFill>
                          <a:effectLst/>
                          <a:latin typeface="+mn-lt"/>
                          <a:ea typeface="+mn-ea"/>
                          <a:cs typeface="+mn-cs"/>
                        </a:rPr>
                        <a:t>任務</a:t>
                      </a:r>
                      <a:endParaRPr 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Education in physiology, sports medicine, training methods, sports safety and training organization.</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Emotional development in the process of physical activity.</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Basic motor skills training.</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Improved coordination and coordination through alternative free instruments.</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生理学、运动医学、训练方法、运动安全及训练组织之教育。</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情感发展过程中的身体活动。</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基本运动技能训练。</a:t>
                      </a:r>
                    </a:p>
                    <a:p>
                      <a:pPr marL="0" marR="0" lvl="0" indent="0" algn="l" defTabSz="914400" rtl="0" eaLnBrk="1" fontAlgn="auto" latinLnBrk="0" hangingPunct="1">
                        <a:lnSpc>
                          <a:spcPct val="100000"/>
                        </a:lnSpc>
                        <a:spcBef>
                          <a:spcPts val="0"/>
                        </a:spcBef>
                        <a:spcAft>
                          <a:spcPts val="0"/>
                        </a:spcAft>
                        <a:buClrTx/>
                        <a:buSzTx/>
                        <a:buFontTx/>
                        <a:buNone/>
                        <a:defRPr/>
                      </a:pPr>
                      <a:r>
                        <a:rPr lang="x-none" sz="1600" dirty="0">
                          <a:effectLst/>
                          <a:ea typeface="Times New Roman" panose="02020603050405020304" pitchFamily="18" charset="0"/>
                          <a:cs typeface="+mn-lt"/>
                        </a:rPr>
                        <a:t>通过其他免费工具改善协调和协调。</a:t>
                      </a:r>
                    </a:p>
                  </a:txBody>
                  <a:tcPr/>
                </a:tc>
                <a:extLst>
                  <a:ext uri="{0D108BD9-81ED-4DB2-BD59-A6C34878D82A}">
                    <a16:rowId xmlns:a16="http://schemas.microsoft.com/office/drawing/2014/main" val="10004"/>
                  </a:ext>
                </a:extLst>
              </a:tr>
              <a:tr h="1193531">
                <a:tc>
                  <a:txBody>
                    <a:bodyPr/>
                    <a:lstStyle/>
                    <a:p>
                      <a:r>
                        <a:rPr lang="en-US" sz="14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400" kern="1200" dirty="0">
                          <a:solidFill>
                            <a:schemeClr val="dk1"/>
                          </a:solidFill>
                          <a:effectLst/>
                          <a:latin typeface="+mn-lt"/>
                          <a:ea typeface="+mn-ea"/>
                          <a:cs typeface="+mn-cs"/>
                        </a:rPr>
                        <a:t>組織形式和手段 </a:t>
                      </a:r>
                    </a:p>
                  </a:txBody>
                  <a:tcPr/>
                </a:tc>
                <a:tc>
                  <a:txBody>
                    <a:bodyPr/>
                    <a:lstStyle/>
                    <a:p>
                      <a:r>
                        <a:rPr lang="x-none" sz="1600" dirty="0">
                          <a:cs typeface="+mn-lt"/>
                        </a:rPr>
                        <a:t>Fundamental motor skills and minds.</a:t>
                      </a:r>
                    </a:p>
                    <a:p>
                      <a:r>
                        <a:rPr lang="x-none" sz="1600" dirty="0">
                          <a:cs typeface="+mn-lt"/>
                        </a:rPr>
                        <a:t>Free </a:t>
                      </a:r>
                      <a:r>
                        <a:rPr lang="en-US" sz="1600" dirty="0">
                          <a:cs typeface="+mn-lt"/>
                        </a:rPr>
                        <a:t>motor</a:t>
                      </a:r>
                      <a:r>
                        <a:rPr lang="x-none" sz="1600" dirty="0">
                          <a:cs typeface="+mn-lt"/>
                        </a:rPr>
                        <a:t> forms based on the sporting interests of students, educational institutions, traditions and the inclusion of new, alternative types of pressure.</a:t>
                      </a:r>
                    </a:p>
                    <a:p>
                      <a:r>
                        <a:rPr lang="x-none" sz="1600" dirty="0">
                          <a:cs typeface="+mn-lt"/>
                        </a:rPr>
                        <a:t>基本的运动技能和思维。</a:t>
                      </a:r>
                    </a:p>
                    <a:p>
                      <a:r>
                        <a:rPr lang="x-none" sz="1600" dirty="0">
                          <a:cs typeface="+mn-lt"/>
                        </a:rPr>
                        <a:t>自由推进的形式基于学生的体育兴趣，教育机构，传统和包括新的，替代类型的压力。</a:t>
                      </a:r>
                    </a:p>
                  </a:txBody>
                  <a:tcPr/>
                </a:tc>
                <a:extLst>
                  <a:ext uri="{0D108BD9-81ED-4DB2-BD59-A6C34878D82A}">
                    <a16:rowId xmlns:a16="http://schemas.microsoft.com/office/drawing/2014/main" val="10005"/>
                  </a:ext>
                </a:extLst>
              </a:tr>
              <a:tr h="728089">
                <a:tc>
                  <a:txBody>
                    <a:bodyPr/>
                    <a:lstStyle/>
                    <a:p>
                      <a:r>
                        <a:rPr lang="en-US" sz="14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400" kern="1200" dirty="0">
                          <a:solidFill>
                            <a:schemeClr val="dk1"/>
                          </a:solidFill>
                          <a:effectLst/>
                          <a:latin typeface="+mn-lt"/>
                          <a:ea typeface="+mn-ea"/>
                          <a:cs typeface="+mn-cs"/>
                        </a:rPr>
                        <a:t>其他資訊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en-US" sz="1600" kern="1200" dirty="0">
                        <a:solidFill>
                          <a:schemeClr val="dk1"/>
                        </a:solidFill>
                        <a:effectLst/>
                        <a:ea typeface="+mn-ea"/>
                        <a:cs typeface="+mn-lt"/>
                      </a:endParaRPr>
                    </a:p>
                  </a:txBody>
                  <a:tcPr/>
                </a:tc>
                <a:extLst>
                  <a:ext uri="{0D108BD9-81ED-4DB2-BD59-A6C34878D82A}">
                    <a16:rowId xmlns:a16="http://schemas.microsoft.com/office/drawing/2014/main" val="10006"/>
                  </a:ext>
                </a:extLst>
              </a:tr>
            </a:tbl>
          </a:graphicData>
        </a:graphic>
      </p:graphicFrame>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0E5DD89A-A18D-42B1-9119-77DC317A0D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848" y="3429000"/>
            <a:ext cx="3072384" cy="3072384"/>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a:extLst>
              <a:ext uri="{FF2B5EF4-FFF2-40B4-BE49-F238E27FC236}">
                <a16:creationId xmlns:a16="http://schemas.microsoft.com/office/drawing/2014/main" id="{93A8B930-500C-4F1B-A531-0303D50EE41D}"/>
              </a:ext>
            </a:extLst>
          </p:cNvPr>
          <p:cNvSpPr>
            <a:spLocks noGrp="1"/>
          </p:cNvSpPr>
          <p:nvPr>
            <p:ph idx="1"/>
          </p:nvPr>
        </p:nvSpPr>
        <p:spPr>
          <a:xfrm>
            <a:off x="752856" y="524256"/>
            <a:ext cx="10058400" cy="5108448"/>
          </a:xfrm>
        </p:spPr>
        <p:txBody>
          <a:bodyPr>
            <a:normAutofit/>
          </a:bodyPr>
          <a:lstStyle/>
          <a:p>
            <a:r>
              <a:rPr lang="en-US" sz="2800" dirty="0"/>
              <a:t>The concepts of the second type are </a:t>
            </a:r>
            <a:r>
              <a:rPr lang="en-US" sz="2800" u="sng" dirty="0"/>
              <a:t>based on "socio-pedagogical activity </a:t>
            </a:r>
            <a:r>
              <a:rPr lang="en-US" sz="2800" dirty="0"/>
              <a:t>and its results in the </a:t>
            </a:r>
            <a:r>
              <a:rPr lang="en-US" sz="2800" u="sng" dirty="0"/>
              <a:t>formation, change, correction</a:t>
            </a:r>
            <a:r>
              <a:rPr lang="en-US" sz="2800" dirty="0"/>
              <a:t> in the desired direction (in accordance with socio-cultural ideals, norms, etc.) </a:t>
            </a:r>
            <a:r>
              <a:rPr lang="en-US" sz="2800" u="sng" dirty="0"/>
              <a:t>the body, the physical condition</a:t>
            </a:r>
            <a:r>
              <a:rPr lang="en-US" sz="2800" dirty="0"/>
              <a:t> of a person on the basis of a complex of various means, forms and methods. </a:t>
            </a:r>
            <a:endParaRPr lang="ru-RU" sz="2800" dirty="0"/>
          </a:p>
          <a:p>
            <a:pPr marL="0" indent="0">
              <a:buNone/>
            </a:pPr>
            <a:r>
              <a:rPr lang="zh-Hant" altLang="en-US" sz="2800" dirty="0"/>
              <a:t>第二類概念的基礎是「社會教育活動及其在形成、改變、糾正理想方向方面的結果（根據社會文化理想、規範等）身體，基於各種手段、形狀和技術的人體狀況</a:t>
            </a:r>
            <a:r>
              <a:rPr lang="zh-Hant" altLang="en-US" dirty="0"/>
              <a:t>。</a:t>
            </a:r>
          </a:p>
          <a:p>
            <a:pPr marL="0" indent="0">
              <a:buNone/>
            </a:pPr>
            <a:r>
              <a:rPr lang="en-US" sz="2800" dirty="0"/>
              <a:t>
</a:t>
            </a:r>
            <a:endParaRPr lang="ru-BY" dirty="0"/>
          </a:p>
        </p:txBody>
      </p:sp>
    </p:spTree>
    <p:extLst>
      <p:ext uri="{BB962C8B-B14F-4D97-AF65-F5344CB8AC3E}">
        <p14:creationId xmlns:p14="http://schemas.microsoft.com/office/powerpoint/2010/main" val="1729352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1"/>
            </p:custDataLst>
            <p:extLst>
              <p:ext uri="{D42A27DB-BD31-4B8C-83A1-F6EECF244321}">
                <p14:modId xmlns:p14="http://schemas.microsoft.com/office/powerpoint/2010/main" val="3084946549"/>
              </p:ext>
            </p:extLst>
          </p:nvPr>
        </p:nvGraphicFramePr>
        <p:xfrm>
          <a:off x="320920" y="197709"/>
          <a:ext cx="11578637" cy="6591039"/>
        </p:xfrm>
        <a:graphic>
          <a:graphicData uri="http://schemas.openxmlformats.org/drawingml/2006/table">
            <a:tbl>
              <a:tblPr firstRow="1" bandRow="1">
                <a:tableStyleId>{5C22544A-7EE6-4342-B048-85BDC9FD1C3A}</a:tableStyleId>
              </a:tblPr>
              <a:tblGrid>
                <a:gridCol w="2135837">
                  <a:extLst>
                    <a:ext uri="{9D8B030D-6E8A-4147-A177-3AD203B41FA5}">
                      <a16:colId xmlns:a16="http://schemas.microsoft.com/office/drawing/2014/main" val="20000"/>
                    </a:ext>
                  </a:extLst>
                </a:gridCol>
                <a:gridCol w="9442800">
                  <a:extLst>
                    <a:ext uri="{9D8B030D-6E8A-4147-A177-3AD203B41FA5}">
                      <a16:colId xmlns:a16="http://schemas.microsoft.com/office/drawing/2014/main" val="20001"/>
                    </a:ext>
                  </a:extLst>
                </a:gridCol>
              </a:tblGrid>
              <a:tr h="616904">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r>
                        <a:rPr lang="ru-RU" sz="2000" b="1" kern="1200" dirty="0">
                          <a:solidFill>
                            <a:schemeClr val="accent2">
                              <a:lumMod val="50000"/>
                            </a:schemeClr>
                          </a:solidFill>
                          <a:effectLst/>
                          <a:latin typeface="Times New Roman" panose="02020603050405020304" pitchFamily="18" charset="0"/>
                          <a:ea typeface="Times New Roman" panose="02020603050405020304" pitchFamily="18" charset="0"/>
                          <a:cs typeface="+mn-cs"/>
                        </a:rPr>
                        <a:t> </a:t>
                      </a:r>
                      <a:r>
                        <a:rPr lang="en-US" altLang="en-US" sz="1800" b="1" kern="1200" dirty="0" err="1">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72000"/>
                        </a:lnSpc>
                        <a:spcAft>
                          <a:spcPts val="0"/>
                        </a:spcAft>
                      </a:pPr>
                      <a:endParaRPr lang="ru-RU" sz="2400" b="1" dirty="0">
                        <a:solidFill>
                          <a:schemeClr val="tx1"/>
                        </a:solidFill>
                        <a:effectLst/>
                        <a:sym typeface="+mn-ea"/>
                      </a:endParaRPr>
                    </a:p>
                    <a:p>
                      <a:pPr indent="215900">
                        <a:lnSpc>
                          <a:spcPct val="72000"/>
                        </a:lnSpc>
                        <a:spcAft>
                          <a:spcPts val="0"/>
                        </a:spcAft>
                      </a:pPr>
                      <a:r>
                        <a:rPr lang="en-US" sz="2400" b="1" dirty="0">
                          <a:solidFill>
                            <a:schemeClr val="tx1"/>
                          </a:solidFill>
                          <a:effectLst/>
                          <a:sym typeface="+mn-ea"/>
                        </a:rPr>
                        <a:t>Concept of physical education</a:t>
                      </a:r>
                      <a:r>
                        <a:rPr lang="ru-RU" sz="2400" b="1" dirty="0">
                          <a:solidFill>
                            <a:schemeClr val="tx1"/>
                          </a:solidFill>
                          <a:effectLst/>
                          <a:sym typeface="+mn-ea"/>
                        </a:rPr>
                        <a:t>   </a:t>
                      </a:r>
                      <a:r>
                        <a:rPr lang="zh-Hant" altLang="en-US" sz="1800" b="1" kern="1200" dirty="0">
                          <a:solidFill>
                            <a:schemeClr val="tx1"/>
                          </a:solidFill>
                          <a:effectLst/>
                          <a:latin typeface="+mn-lt"/>
                          <a:ea typeface="+mn-ea"/>
                          <a:cs typeface="+mn-cs"/>
                        </a:rPr>
                        <a:t>體育的概念</a:t>
                      </a:r>
                      <a:endParaRPr lang="ru-RU" altLang="zh-CN" sz="2400" b="1" dirty="0">
                        <a:solidFill>
                          <a:schemeClr val="tx1"/>
                        </a:solidFill>
                        <a:effectLst/>
                      </a:endParaRPr>
                    </a:p>
                  </a:txBody>
                  <a:tcPr>
                    <a:solidFill>
                      <a:schemeClr val="accent2">
                        <a:lumMod val="20000"/>
                        <a:lumOff val="80000"/>
                      </a:schemeClr>
                    </a:solidFill>
                  </a:tcPr>
                </a:tc>
                <a:extLst>
                  <a:ext uri="{0D108BD9-81ED-4DB2-BD59-A6C34878D82A}">
                    <a16:rowId xmlns:a16="http://schemas.microsoft.com/office/drawing/2014/main" val="10000"/>
                  </a:ext>
                </a:extLst>
              </a:tr>
              <a:tr h="683454">
                <a:tc>
                  <a:txBody>
                    <a:bodyPr/>
                    <a:lstStyle/>
                    <a:p>
                      <a:r>
                        <a:rPr lang="en-US" sz="2000" b="1" dirty="0">
                          <a:solidFill>
                            <a:schemeClr val="tx1"/>
                          </a:solidFill>
                          <a:effectLst/>
                        </a:rPr>
                        <a:t>Authors, time, country</a:t>
                      </a:r>
                    </a:p>
                  </a:txBody>
                  <a:tcPr>
                    <a:solidFill>
                      <a:srgbClr val="FFFFCC"/>
                    </a:solidFill>
                  </a:tcPr>
                </a:tc>
                <a:tc>
                  <a:txBody>
                    <a:bodyPr/>
                    <a:lstStyle/>
                    <a:p>
                      <a:pPr indent="215900">
                        <a:lnSpc>
                          <a:spcPct val="70000"/>
                        </a:lnSpc>
                        <a:spcAft>
                          <a:spcPts val="0"/>
                        </a:spcAft>
                      </a:pPr>
                      <a:r>
                        <a:rPr lang="pl-PL" sz="2000" b="0" dirty="0">
                          <a:effectLst/>
                          <a:latin typeface="+mn-lt"/>
                          <a:sym typeface="+mn-ea"/>
                        </a:rPr>
                        <a:t>Matveev A.P. 90s XX century. - zero XXI century.</a:t>
                      </a:r>
                      <a:endParaRPr lang="ru-RU" sz="2000" b="0" dirty="0">
                        <a:effectLst/>
                        <a:latin typeface="+mn-lt"/>
                        <a:sym typeface="+mn-ea"/>
                      </a:endParaRPr>
                    </a:p>
                    <a:p>
                      <a:pPr indent="215900">
                        <a:lnSpc>
                          <a:spcPct val="70000"/>
                        </a:lnSpc>
                        <a:spcAft>
                          <a:spcPts val="0"/>
                        </a:spcAft>
                      </a:pPr>
                      <a:r>
                        <a:rPr lang="zh-Hant" altLang="en-US" sz="1800" kern="1200" dirty="0">
                          <a:solidFill>
                            <a:schemeClr val="dk1"/>
                          </a:solidFill>
                          <a:effectLst/>
                          <a:latin typeface="+mn-lt"/>
                          <a:ea typeface="+mn-ea"/>
                          <a:cs typeface="+mn-cs"/>
                        </a:rPr>
                        <a:t>馬特維耶夫</a:t>
                      </a:r>
                      <a:r>
                        <a:rPr lang="en-US" altLang="zh-Hant" sz="1800" kern="1200" dirty="0">
                          <a:solidFill>
                            <a:schemeClr val="dk1"/>
                          </a:solidFill>
                          <a:effectLst/>
                          <a:latin typeface="+mn-lt"/>
                          <a:ea typeface="+mn-ea"/>
                          <a:cs typeface="+mn-cs"/>
                        </a:rPr>
                        <a:t>A.P.90</a:t>
                      </a:r>
                      <a:r>
                        <a:rPr lang="zh-Hant" altLang="en-US" sz="1800" kern="1200" dirty="0">
                          <a:solidFill>
                            <a:schemeClr val="dk1"/>
                          </a:solidFill>
                          <a:effectLst/>
                          <a:latin typeface="+mn-lt"/>
                          <a:ea typeface="+mn-ea"/>
                          <a:cs typeface="+mn-cs"/>
                        </a:rPr>
                        <a:t>年代二十世紀。</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零二十一世紀。</a:t>
                      </a:r>
                      <a:endParaRPr lang="ru-RU" sz="2000" b="1" dirty="0">
                        <a:effectLst/>
                        <a:latin typeface="+mn-lt"/>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1"/>
                  </a:ext>
                </a:extLst>
              </a:tr>
              <a:tr h="577998">
                <a:tc>
                  <a:txBody>
                    <a:bodyPr/>
                    <a:lstStyle/>
                    <a:p>
                      <a:pPr indent="215900" algn="just">
                        <a:lnSpc>
                          <a:spcPct val="115000"/>
                        </a:lnSpc>
                        <a:spcAft>
                          <a:spcPts val="0"/>
                        </a:spcAft>
                      </a:pPr>
                      <a:r>
                        <a:rPr lang="ru-RU" sz="2000" b="1" dirty="0" err="1">
                          <a:effectLst/>
                          <a:sym typeface="+mn-ea"/>
                        </a:rPr>
                        <a:t>Focus</a:t>
                      </a:r>
                      <a:r>
                        <a:rPr lang="ru-RU" sz="2000" b="1" dirty="0">
                          <a:effectLst/>
                          <a:sym typeface="+mn-ea"/>
                        </a:rPr>
                        <a:t>  </a:t>
                      </a:r>
                      <a:r>
                        <a:rPr lang="zh-CN" altLang="ru-RU" sz="2000" b="1" dirty="0">
                          <a:effectLst/>
                          <a:sym typeface="+mn-ea"/>
                        </a:rPr>
                        <a:t>重点</a:t>
                      </a:r>
                      <a:endParaRPr lang="zh-CN" altLang="ru-RU" sz="2000" b="1" dirty="0">
                        <a:solidFill>
                          <a:schemeClr val="tx1"/>
                        </a:solidFill>
                        <a:effectLst/>
                        <a:sym typeface="+mn-ea"/>
                      </a:endParaRPr>
                    </a:p>
                  </a:txBody>
                  <a:tcPr>
                    <a:solidFill>
                      <a:srgbClr val="FFFFCC"/>
                    </a:solidFill>
                  </a:tcPr>
                </a:tc>
                <a:tc>
                  <a:txBody>
                    <a:bodyPr/>
                    <a:lstStyle/>
                    <a:p>
                      <a:pPr indent="215900">
                        <a:lnSpc>
                          <a:spcPct val="70000"/>
                        </a:lnSpc>
                        <a:spcAft>
                          <a:spcPts val="0"/>
                        </a:spcAft>
                      </a:pPr>
                      <a:r>
                        <a:rPr lang="en-US" sz="2000" b="0" dirty="0">
                          <a:effectLst/>
                          <a:latin typeface="+mn-lt"/>
                          <a:sym typeface="+mn-ea"/>
                        </a:rPr>
                        <a:t>Education (physical education should be replaced by the formation of physical culture)</a:t>
                      </a:r>
                      <a:r>
                        <a:rPr lang="ru-RU" sz="2000" b="0" dirty="0">
                          <a:effectLst/>
                          <a:latin typeface="+mn-lt"/>
                          <a:sym typeface="+mn-ea"/>
                        </a:rPr>
                        <a:t> </a:t>
                      </a:r>
                      <a:r>
                        <a:rPr lang="zh-Hant" altLang="en-US" sz="1800" kern="1200" dirty="0">
                          <a:solidFill>
                            <a:schemeClr val="dk1"/>
                          </a:solidFill>
                          <a:effectLst/>
                          <a:latin typeface="+mn-lt"/>
                          <a:ea typeface="+mn-ea"/>
                          <a:cs typeface="+mn-cs"/>
                        </a:rPr>
                        <a:t>教育（體育教育應由體育文化的形成所取代）</a:t>
                      </a:r>
                      <a:endParaRPr lang="en-US" altLang="en-US" sz="1800" b="1" kern="1200" dirty="0">
                        <a:solidFill>
                          <a:schemeClr val="dk1"/>
                        </a:solidFill>
                        <a:effectLst/>
                        <a:latin typeface="+mn-lt"/>
                        <a:ea typeface="Times New Roman" panose="02020603050405020304" pitchFamily="18" charset="0"/>
                        <a:cs typeface="+mn-cs"/>
                        <a:sym typeface="+mn-ea"/>
                      </a:endParaRPr>
                    </a:p>
                  </a:txBody>
                  <a:tcPr>
                    <a:solidFill>
                      <a:srgbClr val="FFFFCC"/>
                    </a:solidFill>
                  </a:tcPr>
                </a:tc>
                <a:extLst>
                  <a:ext uri="{0D108BD9-81ED-4DB2-BD59-A6C34878D82A}">
                    <a16:rowId xmlns:a16="http://schemas.microsoft.com/office/drawing/2014/main" val="10002"/>
                  </a:ext>
                </a:extLst>
              </a:tr>
              <a:tr h="1125594">
                <a:tc>
                  <a:txBody>
                    <a:bodyPr/>
                    <a:lstStyle/>
                    <a:p>
                      <a:pPr indent="254000">
                        <a:lnSpc>
                          <a:spcPct val="115000"/>
                        </a:lnSpc>
                        <a:spcAft>
                          <a:spcPts val="0"/>
                        </a:spcAft>
                      </a:pPr>
                      <a:r>
                        <a:rPr lang="ru-RU" sz="2000" b="1">
                          <a:effectLst/>
                          <a:sym typeface="+mn-ea"/>
                        </a:rPr>
                        <a:t>Target</a:t>
                      </a:r>
                      <a:endParaRPr lang="ru-RU" sz="2000" b="1">
                        <a:effectLst/>
                      </a:endParaRPr>
                    </a:p>
                    <a:p>
                      <a:pPr indent="254000">
                        <a:lnSpc>
                          <a:spcPct val="115000"/>
                        </a:lnSpc>
                        <a:spcAft>
                          <a:spcPts val="0"/>
                        </a:spcAft>
                      </a:pPr>
                      <a:r>
                        <a:rPr lang="ru-RU" sz="2000" b="1">
                          <a:effectLst/>
                          <a:sym typeface="+mn-ea"/>
                        </a:rPr>
                        <a:t>目标</a:t>
                      </a:r>
                      <a:endParaRPr lang="ru-RU" sz="2000" b="1" dirty="0">
                        <a:solidFill>
                          <a:schemeClr val="tx1"/>
                        </a:solidFill>
                        <a:effectLst/>
                        <a:sym typeface="+mn-ea"/>
                      </a:endParaRPr>
                    </a:p>
                  </a:txBody>
                  <a:tcPr>
                    <a:solidFill>
                      <a:srgbClr val="FFFFCC"/>
                    </a:solidFill>
                  </a:tcPr>
                </a:tc>
                <a:tc>
                  <a:txBody>
                    <a:bodyPr/>
                    <a:lstStyle/>
                    <a:p>
                      <a:pPr marL="0" marR="0" lvl="0" indent="215900" algn="l" defTabSz="914400" rtl="0" eaLnBrk="1" fontAlgn="auto" latinLnBrk="0" hangingPunct="1">
                        <a:lnSpc>
                          <a:spcPct val="72000"/>
                        </a:lnSpc>
                        <a:spcBef>
                          <a:spcPts val="0"/>
                        </a:spcBef>
                        <a:spcAft>
                          <a:spcPts val="0"/>
                        </a:spcAft>
                        <a:buClrTx/>
                        <a:buSzTx/>
                        <a:buFontTx/>
                        <a:buNone/>
                        <a:tabLst/>
                        <a:defRPr/>
                      </a:pPr>
                      <a:r>
                        <a:rPr lang="en-US" sz="2000" b="0" dirty="0">
                          <a:effectLst/>
                          <a:latin typeface="+mn-lt"/>
                          <a:sym typeface="+mn-ea"/>
                        </a:rPr>
                        <a:t>The formation of a diverse physically developed personality, a way to actively use the values ​ ​ of physical culture to strengthen and long-term preservation of health, optimize their own work activities in dynamically developing socio-economic conditions.</a:t>
                      </a:r>
                      <a:r>
                        <a:rPr lang="zh-Hant" altLang="en-US" sz="1800" kern="1200" dirty="0">
                          <a:solidFill>
                            <a:schemeClr val="dk1"/>
                          </a:solidFill>
                          <a:effectLst/>
                          <a:latin typeface="+mn-lt"/>
                          <a:ea typeface="+mn-ea"/>
                          <a:cs typeface="+mn-cs"/>
                        </a:rPr>
                        <a:t>形成多樣化的身體發育人格，一種積極利用身體文化價值來加強和長期保持健康，優化自身工作活動，在動態發展的社會經濟條件下</a:t>
                      </a:r>
                    </a:p>
                  </a:txBody>
                  <a:tcPr>
                    <a:solidFill>
                      <a:srgbClr val="FFFFCC"/>
                    </a:solidFill>
                  </a:tcPr>
                </a:tc>
                <a:extLst>
                  <a:ext uri="{0D108BD9-81ED-4DB2-BD59-A6C34878D82A}">
                    <a16:rowId xmlns:a16="http://schemas.microsoft.com/office/drawing/2014/main" val="10003"/>
                  </a:ext>
                </a:extLst>
              </a:tr>
              <a:tr h="1209750">
                <a:tc>
                  <a:txBody>
                    <a:bodyPr/>
                    <a:lstStyle/>
                    <a:p>
                      <a:r>
                        <a:rPr lang="en-US" sz="2000" b="1" dirty="0">
                          <a:solidFill>
                            <a:schemeClr val="tx1"/>
                          </a:solidFill>
                        </a:rPr>
                        <a:t>Tasks</a:t>
                      </a:r>
                    </a:p>
                    <a:p>
                      <a:r>
                        <a:rPr lang="en-US" altLang="en-US" sz="1800" b="1" kern="1200" dirty="0">
                          <a:solidFill>
                            <a:schemeClr val="dk1"/>
                          </a:solidFill>
                          <a:effectLst/>
                          <a:latin typeface="+mn-lt"/>
                          <a:ea typeface="+mn-ea"/>
                          <a:cs typeface="+mn-cs"/>
                        </a:rPr>
                        <a:t>任務</a:t>
                      </a:r>
                    </a:p>
                  </a:txBody>
                  <a:tcPr>
                    <a:solidFill>
                      <a:srgbClr val="FFFFCC"/>
                    </a:solidFill>
                  </a:tcPr>
                </a:tc>
                <a:tc>
                  <a:txBody>
                    <a:bodyPr/>
                    <a:lstStyle/>
                    <a:p>
                      <a:pPr indent="215900">
                        <a:lnSpc>
                          <a:spcPct val="72000"/>
                        </a:lnSpc>
                        <a:spcAft>
                          <a:spcPts val="0"/>
                        </a:spcAft>
                      </a:pPr>
                      <a:r>
                        <a:rPr lang="en-US" sz="2000" b="0" dirty="0">
                          <a:effectLst/>
                          <a:latin typeface="+mn-lt"/>
                          <a:sym typeface="+mn-ea"/>
                        </a:rPr>
                        <a:t>Formation of knowledge about physical culture. Formation of methods of motor activity.</a:t>
                      </a:r>
                      <a:r>
                        <a:rPr lang="zh-Hant" altLang="en-US" sz="1800" kern="1200" dirty="0">
                          <a:solidFill>
                            <a:schemeClr val="dk1"/>
                          </a:solidFill>
                          <a:effectLst/>
                          <a:latin typeface="+mn-lt"/>
                          <a:ea typeface="+mn-ea"/>
                          <a:cs typeface="+mn-cs"/>
                        </a:rPr>
                        <a:t>形成有關體育文化的知識。形成運動活動的方法。</a:t>
                      </a:r>
                      <a:endParaRPr lang="en-US" sz="2000" b="0" dirty="0">
                        <a:effectLst/>
                        <a:latin typeface="+mn-lt"/>
                        <a:sym typeface="+mn-ea"/>
                      </a:endParaRPr>
                    </a:p>
                    <a:p>
                      <a:pPr indent="215900">
                        <a:lnSpc>
                          <a:spcPct val="72000"/>
                        </a:lnSpc>
                        <a:spcAft>
                          <a:spcPts val="0"/>
                        </a:spcAft>
                      </a:pPr>
                      <a:r>
                        <a:rPr lang="en-US" sz="2000" b="0" dirty="0">
                          <a:effectLst/>
                          <a:latin typeface="+mn-lt"/>
                          <a:sym typeface="+mn-ea"/>
                        </a:rPr>
                        <a:t>Improvement of physical qualities, skills and skills.</a:t>
                      </a:r>
                      <a:r>
                        <a:rPr lang="ru-RU" sz="2000" b="0" dirty="0">
                          <a:effectLst/>
                          <a:latin typeface="+mn-lt"/>
                          <a:sym typeface="+mn-ea"/>
                        </a:rPr>
                        <a:t> </a:t>
                      </a:r>
                      <a:r>
                        <a:rPr lang="zh-Hant" altLang="en-US" sz="1800" kern="1200" dirty="0">
                          <a:solidFill>
                            <a:schemeClr val="dk1"/>
                          </a:solidFill>
                          <a:effectLst/>
                          <a:latin typeface="+mn-lt"/>
                          <a:ea typeface="+mn-ea"/>
                          <a:cs typeface="+mn-cs"/>
                        </a:rPr>
                        <a:t>提高身體素質，技能和技能</a:t>
                      </a:r>
                      <a:endParaRPr lang="en-US" sz="2000" b="0" dirty="0">
                        <a:effectLst/>
                        <a:latin typeface="+mn-lt"/>
                        <a:sym typeface="+mn-ea"/>
                      </a:endParaRPr>
                    </a:p>
                    <a:p>
                      <a:pPr indent="215900">
                        <a:lnSpc>
                          <a:spcPct val="72000"/>
                        </a:lnSpc>
                        <a:spcAft>
                          <a:spcPts val="0"/>
                        </a:spcAft>
                      </a:pPr>
                      <a:r>
                        <a:rPr lang="en-US" sz="2000" b="0" dirty="0">
                          <a:effectLst/>
                          <a:latin typeface="+mn-lt"/>
                          <a:sym typeface="+mn-ea"/>
                        </a:rPr>
                        <a:t>Ensuring that students learn the basics of physical activity - the generic activity of a person.</a:t>
                      </a:r>
                      <a:r>
                        <a:rPr lang="zh-Hant" altLang="en-US" sz="1800" kern="1200" dirty="0">
                          <a:solidFill>
                            <a:schemeClr val="dk1"/>
                          </a:solidFill>
                          <a:effectLst/>
                          <a:latin typeface="+mn-lt"/>
                          <a:ea typeface="+mn-ea"/>
                          <a:cs typeface="+mn-cs"/>
                        </a:rPr>
                        <a:t>確保學生學習體育活動的基礎知識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一個人的一般活動。</a:t>
                      </a:r>
                      <a:endParaRPr lang="ru-RU" altLang="en-US" sz="1800" b="1" kern="1200" dirty="0">
                        <a:solidFill>
                          <a:schemeClr val="dk1"/>
                        </a:solidFill>
                        <a:effectLst/>
                        <a:latin typeface="+mn-lt"/>
                        <a:ea typeface="+mn-ea"/>
                        <a:cs typeface="+mn-cs"/>
                        <a:sym typeface="+mn-ea"/>
                      </a:endParaRPr>
                    </a:p>
                  </a:txBody>
                  <a:tcPr>
                    <a:solidFill>
                      <a:srgbClr val="FFFFCC"/>
                    </a:solidFill>
                  </a:tcPr>
                </a:tc>
                <a:extLst>
                  <a:ext uri="{0D108BD9-81ED-4DB2-BD59-A6C34878D82A}">
                    <a16:rowId xmlns:a16="http://schemas.microsoft.com/office/drawing/2014/main" val="10004"/>
                  </a:ext>
                </a:extLst>
              </a:tr>
              <a:tr h="1125594">
                <a:tc>
                  <a:txBody>
                    <a:bodyPr/>
                    <a:lstStyle/>
                    <a:p>
                      <a:r>
                        <a:rPr lang="en-US" sz="2000" b="1"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b="1" kern="1200" dirty="0">
                          <a:solidFill>
                            <a:schemeClr val="dk1"/>
                          </a:solidFill>
                          <a:effectLst/>
                          <a:latin typeface="+mn-lt"/>
                          <a:ea typeface="+mn-ea"/>
                          <a:cs typeface="+mn-cs"/>
                        </a:rPr>
                        <a:t>組織形式和手段 </a:t>
                      </a:r>
                    </a:p>
                  </a:txBody>
                  <a:tcPr>
                    <a:solidFill>
                      <a:srgbClr val="FFFFCC"/>
                    </a:solidFill>
                  </a:tcPr>
                </a:tc>
                <a:tc>
                  <a:txBody>
                    <a:bodyPr/>
                    <a:lstStyle/>
                    <a:p>
                      <a:pPr indent="215900">
                        <a:lnSpc>
                          <a:spcPct val="72000"/>
                        </a:lnSpc>
                        <a:spcAft>
                          <a:spcPts val="0"/>
                        </a:spcAft>
                      </a:pPr>
                      <a:r>
                        <a:rPr lang="en-US" sz="2000" b="0" dirty="0">
                          <a:effectLst/>
                          <a:latin typeface="+mn-lt"/>
                          <a:sym typeface="+mn-ea"/>
                        </a:rPr>
                        <a:t>In junior school age - teaching basic forms of movement and motor actions.</a:t>
                      </a:r>
                    </a:p>
                    <a:p>
                      <a:pPr indent="215900">
                        <a:lnSpc>
                          <a:spcPct val="72000"/>
                        </a:lnSpc>
                        <a:spcAft>
                          <a:spcPts val="0"/>
                        </a:spcAft>
                      </a:pPr>
                      <a:r>
                        <a:rPr lang="en-US" sz="2000" b="0" dirty="0">
                          <a:effectLst/>
                          <a:latin typeface="+mn-lt"/>
                          <a:sym typeface="+mn-ea"/>
                        </a:rPr>
                        <a:t>In middle age - the development of general applied motor actions.</a:t>
                      </a:r>
                    </a:p>
                    <a:p>
                      <a:pPr indent="215900">
                        <a:lnSpc>
                          <a:spcPct val="72000"/>
                        </a:lnSpc>
                        <a:spcAft>
                          <a:spcPts val="0"/>
                        </a:spcAft>
                      </a:pPr>
                      <a:r>
                        <a:rPr lang="en-US" sz="2000" b="0" dirty="0">
                          <a:effectLst/>
                          <a:latin typeface="+mn-lt"/>
                          <a:sym typeface="+mn-ea"/>
                        </a:rPr>
                        <a:t>At an older age - mastery of individual-oriented types of cultural activity.</a:t>
                      </a:r>
                      <a:endParaRPr lang="ru-RU" sz="2000" b="0" dirty="0">
                        <a:effectLst/>
                        <a:latin typeface="+mn-lt"/>
                        <a:sym typeface="+mn-ea"/>
                      </a:endParaRPr>
                    </a:p>
                    <a:p>
                      <a:pPr indent="215900">
                        <a:lnSpc>
                          <a:spcPct val="72000"/>
                        </a:lnSpc>
                        <a:spcAft>
                          <a:spcPts val="0"/>
                        </a:spcAft>
                      </a:pPr>
                      <a:r>
                        <a:rPr lang="zh-Hant" altLang="en-US" sz="1800" kern="1200" dirty="0">
                          <a:solidFill>
                            <a:schemeClr val="dk1"/>
                          </a:solidFill>
                          <a:effectLst/>
                          <a:latin typeface="+mn-lt"/>
                          <a:ea typeface="+mn-ea"/>
                          <a:cs typeface="+mn-cs"/>
                        </a:rPr>
                        <a:t>在初中年齡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教授運動和運動動作的基本形式。 在中年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一般應用運動動作的發展。 在年齡較大時 </a:t>
                      </a:r>
                      <a:r>
                        <a:rPr lang="en-US" altLang="zh-Hant" sz="1800" kern="1200" dirty="0">
                          <a:solidFill>
                            <a:schemeClr val="dk1"/>
                          </a:solidFill>
                          <a:effectLst/>
                          <a:latin typeface="+mn-lt"/>
                          <a:ea typeface="+mn-ea"/>
                          <a:cs typeface="+mn-cs"/>
                        </a:rPr>
                        <a:t>- </a:t>
                      </a:r>
                      <a:r>
                        <a:rPr lang="zh-Hant" altLang="en-US" sz="1800" kern="1200" dirty="0">
                          <a:solidFill>
                            <a:schemeClr val="dk1"/>
                          </a:solidFill>
                          <a:effectLst/>
                          <a:latin typeface="+mn-lt"/>
                          <a:ea typeface="+mn-ea"/>
                          <a:cs typeface="+mn-cs"/>
                        </a:rPr>
                        <a:t>掌握以個人為導向的文化活動類型。</a:t>
                      </a:r>
                      <a:endParaRPr lang="ru-RU" sz="2000" b="0" dirty="0">
                        <a:effectLst/>
                        <a:latin typeface="+mn-lt"/>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5"/>
                  </a:ext>
                </a:extLst>
              </a:tr>
              <a:tr h="1160359">
                <a:tc>
                  <a:txBody>
                    <a:bodyPr/>
                    <a:lstStyle/>
                    <a:p>
                      <a:r>
                        <a:rPr lang="en-US" sz="2000" b="1"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b="1" kern="1200" dirty="0">
                          <a:solidFill>
                            <a:schemeClr val="dk1"/>
                          </a:solidFill>
                          <a:effectLst/>
                          <a:latin typeface="+mn-lt"/>
                          <a:ea typeface="+mn-ea"/>
                          <a:cs typeface="+mn-cs"/>
                        </a:rPr>
                        <a:t>其他資訊 </a:t>
                      </a:r>
                    </a:p>
                  </a:txBody>
                  <a:tcPr>
                    <a:solidFill>
                      <a:srgbClr val="FFFFCC"/>
                    </a:solidFill>
                  </a:tcPr>
                </a:tc>
                <a:tc>
                  <a:txBody>
                    <a:bodyPr/>
                    <a:lstStyle/>
                    <a:p>
                      <a:pPr indent="215900">
                        <a:lnSpc>
                          <a:spcPct val="72000"/>
                        </a:lnSpc>
                        <a:spcAft>
                          <a:spcPts val="0"/>
                        </a:spcAft>
                      </a:pPr>
                      <a:r>
                        <a:rPr lang="en-US" sz="2000" b="0" dirty="0">
                          <a:effectLst/>
                          <a:latin typeface="+mn-lt"/>
                          <a:ea typeface="Times New Roman" panose="02020603050405020304" pitchFamily="18" charset="0"/>
                          <a:sym typeface="+mn-ea"/>
                        </a:rPr>
                        <a:t>The educational subject of physical culture at school is the field of culture, at the base of which lies the activity of transforming (perfecting) a person's own physical nature</a:t>
                      </a:r>
                      <a:r>
                        <a:rPr lang="ru-RU" sz="2000" b="0" dirty="0">
                          <a:effectLst/>
                          <a:latin typeface="+mn-lt"/>
                          <a:ea typeface="Times New Roman" panose="02020603050405020304" pitchFamily="18" charset="0"/>
                          <a:sym typeface="+mn-ea"/>
                        </a:rPr>
                        <a:t>.</a:t>
                      </a:r>
                    </a:p>
                    <a:p>
                      <a:pPr indent="215900">
                        <a:lnSpc>
                          <a:spcPct val="72000"/>
                        </a:lnSpc>
                        <a:spcAft>
                          <a:spcPts val="0"/>
                        </a:spcAft>
                      </a:pPr>
                      <a:r>
                        <a:rPr lang="zh-Hant" altLang="en-US" sz="1800" kern="1200" dirty="0">
                          <a:solidFill>
                            <a:schemeClr val="dk1"/>
                          </a:solidFill>
                          <a:effectLst/>
                          <a:latin typeface="+mn-lt"/>
                          <a:ea typeface="+mn-ea"/>
                          <a:cs typeface="+mn-cs"/>
                        </a:rPr>
                        <a:t>學校體育文化的教育主題是文化領域，其基礎是改變（完善）一個人自己的身體本性的活動。</a:t>
                      </a:r>
                      <a:endParaRPr lang="ru-RU" sz="2000" b="0" dirty="0">
                        <a:effectLst/>
                        <a:latin typeface="+mn-lt"/>
                        <a:ea typeface="Times New Roman" panose="02020603050405020304" pitchFamily="18" charset="0"/>
                        <a:sym typeface="+mn-ea"/>
                      </a:endParaRPr>
                    </a:p>
                  </a:txBody>
                  <a:tcPr>
                    <a:solidFill>
                      <a:srgbClr val="FFFFCC"/>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86700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8C15CE9F-5C05-4F34-9AA7-DC0A6C01A25C}"/>
              </a:ext>
            </a:extLst>
          </p:cNvPr>
          <p:cNvGraphicFramePr>
            <a:graphicFrameLocks noGrp="1"/>
          </p:cNvGraphicFramePr>
          <p:nvPr>
            <p:extLst>
              <p:ext uri="{D42A27DB-BD31-4B8C-83A1-F6EECF244321}">
                <p14:modId xmlns:p14="http://schemas.microsoft.com/office/powerpoint/2010/main" val="1095271750"/>
              </p:ext>
            </p:extLst>
          </p:nvPr>
        </p:nvGraphicFramePr>
        <p:xfrm>
          <a:off x="240030" y="167181"/>
          <a:ext cx="11456670" cy="652363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3763131901"/>
                    </a:ext>
                  </a:extLst>
                </a:gridCol>
                <a:gridCol w="9399270">
                  <a:extLst>
                    <a:ext uri="{9D8B030D-6E8A-4147-A177-3AD203B41FA5}">
                      <a16:colId xmlns:a16="http://schemas.microsoft.com/office/drawing/2014/main" val="3855786155"/>
                    </a:ext>
                  </a:extLst>
                </a:gridCol>
              </a:tblGrid>
              <a:tr h="7901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effectLst/>
                          <a:latin typeface="Times New Roman" panose="02020603050405020304" pitchFamily="18" charset="0"/>
                          <a:ea typeface="Times New Roman" panose="02020603050405020304" pitchFamily="18" charset="0"/>
                        </a:rPr>
                        <a:t>Name</a:t>
                      </a:r>
                      <a:endParaRPr lang="x-none" sz="2000" dirty="0">
                        <a:solidFill>
                          <a:schemeClr val="tx1"/>
                        </a:solidFill>
                        <a:effectLst/>
                        <a:latin typeface="Times New Roman" panose="02020603050405020304" pitchFamily="18" charset="0"/>
                        <a:ea typeface="Times New Roman" panose="02020603050405020304" pitchFamily="18" charset="0"/>
                      </a:endParaRPr>
                    </a:p>
                    <a:p>
                      <a:r>
                        <a:rPr lang="zh-TW" altLang="en-US" sz="1800" b="1" kern="1200" dirty="0">
                          <a:solidFill>
                            <a:schemeClr val="lt1"/>
                          </a:solidFill>
                          <a:effectLst/>
                          <a:latin typeface="+mn-lt"/>
                          <a:ea typeface="+mn-ea"/>
                          <a:cs typeface="+mn-cs"/>
                        </a:rPr>
                        <a:t>名字</a:t>
                      </a:r>
                      <a:endParaRPr lang="x-none" sz="2000" dirty="0">
                        <a:solidFill>
                          <a:schemeClr val="tx1"/>
                        </a:solidFill>
                      </a:endParaRPr>
                    </a:p>
                  </a:txBody>
                  <a:tcPr/>
                </a:tc>
                <a:tc>
                  <a:txBody>
                    <a:bodyPr/>
                    <a:lstStyle/>
                    <a:p>
                      <a:r>
                        <a:rPr lang="en-US" altLang="zh-CN" sz="2400" dirty="0"/>
                        <a:t>The concept of "Healthy children in healthy communities</a:t>
                      </a:r>
                    </a:p>
                    <a:p>
                      <a:r>
                        <a:rPr lang="zh-CN" altLang="en-US" sz="2400" dirty="0">
                          <a:effectLst/>
                          <a:latin typeface="Times New Roman" panose="02020603050405020304" pitchFamily="18" charset="0"/>
                          <a:ea typeface="Times New Roman" panose="02020603050405020304" pitchFamily="18" charset="0"/>
                        </a:rPr>
                        <a:t>健康社区概念中的健康儿童</a:t>
                      </a:r>
                      <a:endParaRPr lang="x-none" altLang="zh-CN" sz="2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503506425"/>
                  </a:ext>
                </a:extLst>
              </a:tr>
              <a:tr h="907241">
                <a:tc>
                  <a:txBody>
                    <a:bodyPr/>
                    <a:lstStyle/>
                    <a:p>
                      <a:r>
                        <a:rPr lang="en-US" sz="2000" dirty="0">
                          <a:solidFill>
                            <a:schemeClr val="tx1"/>
                          </a:solidFill>
                          <a:effectLst/>
                        </a:rPr>
                        <a:t>Authors, time, country</a:t>
                      </a:r>
                    </a:p>
                    <a:p>
                      <a:r>
                        <a:rPr lang="zh-TW" altLang="en-US" sz="1600" kern="1200" dirty="0">
                          <a:solidFill>
                            <a:schemeClr val="dk1"/>
                          </a:solidFill>
                          <a:effectLst/>
                          <a:latin typeface="+mn-lt"/>
                          <a:ea typeface="+mn-ea"/>
                          <a:cs typeface="+mn-cs"/>
                        </a:rPr>
                        <a:t>作者， 時間， 國家</a:t>
                      </a:r>
                      <a:endParaRPr lang="x-none" sz="1800" dirty="0">
                        <a:solidFill>
                          <a:schemeClr val="tx1"/>
                        </a:solidFill>
                      </a:endParaRPr>
                    </a:p>
                  </a:txBody>
                  <a:tcPr/>
                </a:tc>
                <a:tc>
                  <a:txBody>
                    <a:bodyPr/>
                    <a:lstStyle/>
                    <a:p>
                      <a:pPr indent="215900" algn="just">
                        <a:lnSpc>
                          <a:spcPct val="107000"/>
                        </a:lnSpc>
                        <a:spcBef>
                          <a:spcPts val="400"/>
                        </a:spcBef>
                        <a:spcAft>
                          <a:spcPts val="0"/>
                        </a:spcAft>
                      </a:pPr>
                      <a:r>
                        <a:rPr lang="en-US" sz="1800" dirty="0">
                          <a:effectLst/>
                        </a:rPr>
                        <a:t>Germany-Netherlands (E. </a:t>
                      </a:r>
                      <a:r>
                        <a:rPr lang="en-US" sz="1800" dirty="0" err="1">
                          <a:effectLst/>
                        </a:rPr>
                        <a:t>Baltz</a:t>
                      </a:r>
                      <a:r>
                        <a:rPr lang="en-US" sz="1800" dirty="0">
                          <a:effectLst/>
                        </a:rPr>
                        <a:t>, R. </a:t>
                      </a:r>
                      <a:r>
                        <a:rPr lang="en-US" sz="1800" dirty="0" err="1">
                          <a:effectLst/>
                        </a:rPr>
                        <a:t>Naul</a:t>
                      </a:r>
                      <a:r>
                        <a:rPr lang="en-US" sz="1800" dirty="0">
                          <a:effectLst/>
                        </a:rPr>
                        <a:t>, K. Richter and others) 10s. XXI century.</a:t>
                      </a:r>
                    </a:p>
                    <a:p>
                      <a:pPr indent="215900">
                        <a:lnSpc>
                          <a:spcPct val="72000"/>
                        </a:lnSpc>
                        <a:spcAft>
                          <a:spcPts val="0"/>
                        </a:spcAft>
                      </a:pPr>
                      <a:endParaRPr lang="en-US" altLang="zh-CN" sz="1800" dirty="0">
                        <a:effectLst/>
                        <a:latin typeface="Times New Roman" panose="02020603050405020304" pitchFamily="18" charset="0"/>
                        <a:ea typeface="Times New Roman" panose="02020603050405020304" pitchFamily="18" charset="0"/>
                      </a:endParaRPr>
                    </a:p>
                    <a:p>
                      <a:pPr indent="215900">
                        <a:lnSpc>
                          <a:spcPct val="72000"/>
                        </a:lnSpc>
                        <a:spcAft>
                          <a:spcPts val="0"/>
                        </a:spcAft>
                      </a:pPr>
                      <a:r>
                        <a:rPr lang="en-US" altLang="zh-CN" sz="1800" dirty="0" err="1">
                          <a:effectLst/>
                          <a:latin typeface="Times New Roman" panose="02020603050405020304" pitchFamily="18" charset="0"/>
                          <a:ea typeface="Times New Roman" panose="02020603050405020304" pitchFamily="18" charset="0"/>
                        </a:rPr>
                        <a:t>德国-荷兰（E</a:t>
                      </a:r>
                      <a:r>
                        <a:rPr lang="en-US" altLang="zh-CN" sz="1800" dirty="0">
                          <a:effectLst/>
                          <a:latin typeface="Times New Roman" panose="02020603050405020304" pitchFamily="18" charset="0"/>
                          <a:ea typeface="Times New Roman" panose="02020603050405020304" pitchFamily="18" charset="0"/>
                        </a:rPr>
                        <a:t>. </a:t>
                      </a:r>
                      <a:r>
                        <a:rPr lang="en-US" altLang="zh-CN" sz="1800" dirty="0" err="1">
                          <a:effectLst/>
                          <a:latin typeface="Times New Roman" panose="02020603050405020304" pitchFamily="18" charset="0"/>
                          <a:ea typeface="Times New Roman" panose="02020603050405020304" pitchFamily="18" charset="0"/>
                        </a:rPr>
                        <a:t>Baltz、R</a:t>
                      </a:r>
                      <a:r>
                        <a:rPr lang="en-US" altLang="zh-CN" sz="1800" dirty="0">
                          <a:effectLst/>
                          <a:latin typeface="Times New Roman" panose="02020603050405020304" pitchFamily="18" charset="0"/>
                          <a:ea typeface="Times New Roman" panose="02020603050405020304" pitchFamily="18" charset="0"/>
                        </a:rPr>
                        <a:t>. </a:t>
                      </a:r>
                      <a:r>
                        <a:rPr lang="en-US" altLang="zh-CN" sz="1800" dirty="0" err="1">
                          <a:effectLst/>
                          <a:latin typeface="Times New Roman" panose="02020603050405020304" pitchFamily="18" charset="0"/>
                          <a:ea typeface="Times New Roman" panose="02020603050405020304" pitchFamily="18" charset="0"/>
                        </a:rPr>
                        <a:t>Naul、K</a:t>
                      </a:r>
                      <a:r>
                        <a:rPr lang="en-US" altLang="zh-CN" sz="1800" dirty="0">
                          <a:effectLst/>
                          <a:latin typeface="Times New Roman" panose="02020603050405020304" pitchFamily="18" charset="0"/>
                          <a:ea typeface="Times New Roman" panose="02020603050405020304" pitchFamily="18" charset="0"/>
                        </a:rPr>
                        <a:t>. Richter 等）10 多岁。 二十一世纪。</a:t>
                      </a:r>
                      <a:endParaRPr lang="x-none" altLang="zh-CN" sz="18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654346828"/>
                  </a:ext>
                </a:extLst>
              </a:tr>
              <a:tr h="393747">
                <a:tc>
                  <a:txBody>
                    <a:bodyPr/>
                    <a:lstStyle/>
                    <a:p>
                      <a:r>
                        <a:rPr lang="en-US" sz="2000" dirty="0">
                          <a:solidFill>
                            <a:schemeClr val="tx1"/>
                          </a:solidFill>
                          <a:effectLst/>
                        </a:rPr>
                        <a:t>Focus</a:t>
                      </a:r>
                      <a:r>
                        <a:rPr lang="zh-CN" altLang="en-US" sz="1800" kern="1200" dirty="0">
                          <a:solidFill>
                            <a:schemeClr val="dk1"/>
                          </a:solidFill>
                          <a:effectLst/>
                          <a:latin typeface="+mn-lt"/>
                          <a:ea typeface="+mn-ea"/>
                          <a:cs typeface="+mn-cs"/>
                        </a:rPr>
                        <a:t>重点</a:t>
                      </a:r>
                      <a:endParaRPr lang="x-none" sz="2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Complex</a:t>
                      </a:r>
                      <a:r>
                        <a:rPr lang="zh-CN" altLang="en-US" sz="1800" kern="1200" dirty="0">
                          <a:solidFill>
                            <a:schemeClr val="dk1"/>
                          </a:solidFill>
                          <a:effectLst/>
                          <a:latin typeface="+mn-lt"/>
                          <a:ea typeface="+mn-ea"/>
                          <a:cs typeface="+mn-cs"/>
                        </a:rPr>
                        <a:t>复杂的</a:t>
                      </a:r>
                      <a:endParaRPr lang="zh-TW"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31776239"/>
                  </a:ext>
                </a:extLst>
              </a:tr>
              <a:tr h="1404760">
                <a:tc>
                  <a:txBody>
                    <a:bodyPr/>
                    <a:lstStyle/>
                    <a:p>
                      <a:r>
                        <a:rPr lang="en-US" sz="2000" dirty="0">
                          <a:solidFill>
                            <a:schemeClr val="tx1"/>
                          </a:solidFill>
                          <a:effectLst/>
                        </a:rPr>
                        <a:t>Purpose</a:t>
                      </a:r>
                    </a:p>
                    <a:p>
                      <a:r>
                        <a:rPr lang="zh-TW" altLang="en-US" sz="1800" kern="1200" dirty="0">
                          <a:solidFill>
                            <a:schemeClr val="dk1"/>
                          </a:solidFill>
                          <a:effectLst/>
                          <a:latin typeface="+mn-lt"/>
                          <a:ea typeface="+mn-ea"/>
                          <a:cs typeface="+mn-cs"/>
                        </a:rPr>
                        <a:t>目的</a:t>
                      </a:r>
                      <a:endParaRPr lang="x-none" sz="2000" dirty="0">
                        <a:solidFill>
                          <a:schemeClr val="tx1"/>
                        </a:solidFill>
                      </a:endParaRPr>
                    </a:p>
                  </a:txBody>
                  <a:tcPr/>
                </a:tc>
                <a:tc>
                  <a:txBody>
                    <a:bodyPr/>
                    <a:lstStyle/>
                    <a:p>
                      <a:r>
                        <a:rPr lang="en-US" sz="1800" dirty="0">
                          <a:effectLst/>
                        </a:rPr>
                        <a:t>An integrated approach to the formation and promotion of an active lifestyle (the formation of a single program of 4 components: exercise, healthy food, social and geographic mobility, free time in social networks).</a:t>
                      </a:r>
                    </a:p>
                    <a:p>
                      <a:r>
                        <a:rPr lang="zh-CN" altLang="en-US" sz="1800" kern="1200" dirty="0">
                          <a:solidFill>
                            <a:schemeClr val="dk1"/>
                          </a:solidFill>
                          <a:effectLst/>
                          <a:latin typeface="+mn-lt"/>
                          <a:ea typeface="+mn-ea"/>
                          <a:cs typeface="+mn-cs"/>
                        </a:rPr>
                        <a:t>形成和促进积极生活方式的综合方法（形成由 </a:t>
                      </a:r>
                      <a:r>
                        <a:rPr lang="en-US" altLang="zh-CN" sz="1800" kern="1200" dirty="0">
                          <a:solidFill>
                            <a:schemeClr val="dk1"/>
                          </a:solidFill>
                          <a:effectLst/>
                          <a:latin typeface="+mn-lt"/>
                          <a:ea typeface="+mn-ea"/>
                          <a:cs typeface="+mn-cs"/>
                        </a:rPr>
                        <a:t>4 </a:t>
                      </a:r>
                      <a:r>
                        <a:rPr lang="zh-CN" altLang="en-US" sz="1800" kern="1200" dirty="0">
                          <a:solidFill>
                            <a:schemeClr val="dk1"/>
                          </a:solidFill>
                          <a:effectLst/>
                          <a:latin typeface="+mn-lt"/>
                          <a:ea typeface="+mn-ea"/>
                          <a:cs typeface="+mn-cs"/>
                        </a:rPr>
                        <a:t>个组成部分组成的单一计划：锻炼、健康食品、社会和地域流动性、社交网络中的空闲时间）。</a:t>
                      </a:r>
                      <a:endParaRPr lang="zh-TW"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112852836"/>
                  </a:ext>
                </a:extLst>
              </a:tr>
              <a:tr h="884604">
                <a:tc>
                  <a:txBody>
                    <a:bodyPr/>
                    <a:lstStyle/>
                    <a:p>
                      <a:r>
                        <a:rPr lang="en-US" sz="2000" dirty="0">
                          <a:solidFill>
                            <a:schemeClr val="tx1"/>
                          </a:solidFill>
                        </a:rPr>
                        <a:t>Tasks</a:t>
                      </a:r>
                    </a:p>
                    <a:p>
                      <a:r>
                        <a:rPr lang="zh-TW" altLang="en-US" sz="1800" kern="1200" dirty="0">
                          <a:solidFill>
                            <a:schemeClr val="dk1"/>
                          </a:solidFill>
                          <a:effectLst/>
                          <a:latin typeface="+mn-lt"/>
                          <a:ea typeface="+mn-ea"/>
                          <a:cs typeface="+mn-cs"/>
                        </a:rPr>
                        <a:t>任務</a:t>
                      </a:r>
                      <a:endParaRPr lang="x-none" sz="2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Health promotion through movement, play and sports. Integration of physical fitness, healthy eating skills, recreation. Development of life skills of physical activity.</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kern="1200" dirty="0">
                          <a:solidFill>
                            <a:schemeClr val="dk1"/>
                          </a:solidFill>
                          <a:effectLst/>
                          <a:latin typeface="+mn-lt"/>
                          <a:ea typeface="+mn-ea"/>
                          <a:cs typeface="+mn-cs"/>
                        </a:rPr>
                        <a:t>通过运动、游戏和运动促进健康。 集体能、健康饮食、休闲于一体。 发展体育活动的生活技能。</a:t>
                      </a:r>
                      <a:endParaRPr lang="x-none" sz="18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088944803"/>
                  </a:ext>
                </a:extLst>
              </a:tr>
              <a:tr h="1346228">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a:solidFill>
                            <a:schemeClr val="dk1"/>
                          </a:solidFill>
                          <a:effectLst/>
                          <a:latin typeface="+mn-lt"/>
                          <a:ea typeface="+mn-ea"/>
                          <a:cs typeface="+mn-cs"/>
                        </a:rPr>
                        <a:t>組織形式和手段 </a:t>
                      </a:r>
                    </a:p>
                  </a:txBody>
                  <a:tcPr/>
                </a:tc>
                <a:tc>
                  <a:txBody>
                    <a:bodyPr/>
                    <a:lstStyle/>
                    <a:p>
                      <a:r>
                        <a:rPr lang="en-US" sz="1800" dirty="0">
                          <a:effectLst/>
                        </a:rPr>
                        <a:t>Traditional sports disciplines and other (modern and popular) types of physical activity (skateboard, rock climbing, fitness, squash, etc.).Extracurricular forms of physical education, partnership with sports clubs.</a:t>
                      </a:r>
                    </a:p>
                    <a:p>
                      <a:r>
                        <a:rPr lang="zh-CN" altLang="en-US" sz="1600" kern="1200" dirty="0">
                          <a:solidFill>
                            <a:schemeClr val="dk1"/>
                          </a:solidFill>
                          <a:effectLst/>
                          <a:latin typeface="+mn-lt"/>
                          <a:ea typeface="+mn-ea"/>
                          <a:cs typeface="+mn-cs"/>
                        </a:rPr>
                        <a:t>传统体育学科和其他（现代和流行）类型的体育活动（滑板、攀岩、健身、壁球等）。课外体育教育形式，与体育俱乐部合作。</a:t>
                      </a:r>
                      <a:endParaRPr lang="x-none" sz="1600" dirty="0"/>
                    </a:p>
                  </a:txBody>
                  <a:tcPr/>
                </a:tc>
                <a:extLst>
                  <a:ext uri="{0D108BD9-81ED-4DB2-BD59-A6C34878D82A}">
                    <a16:rowId xmlns:a16="http://schemas.microsoft.com/office/drawing/2014/main" val="1200441986"/>
                  </a:ext>
                </a:extLst>
              </a:tr>
              <a:tr h="609834">
                <a:tc gridSpan="2">
                  <a:txBody>
                    <a:bodyPr/>
                    <a:lstStyle/>
                    <a:p>
                      <a:r>
                        <a:rPr lang="en-US" sz="2000" dirty="0">
                          <a:solidFill>
                            <a:schemeClr val="tx1"/>
                          </a:solidFill>
                          <a:effectLst/>
                        </a:rPr>
                        <a:t>Additional information</a:t>
                      </a:r>
                      <a:r>
                        <a:rPr lang="zh-TW" altLang="en-US" sz="1800" kern="1200" dirty="0">
                          <a:solidFill>
                            <a:schemeClr val="dk1"/>
                          </a:solidFill>
                          <a:effectLst/>
                          <a:latin typeface="+mn-lt"/>
                          <a:ea typeface="+mn-ea"/>
                          <a:cs typeface="+mn-cs"/>
                        </a:rPr>
                        <a:t>其他資訊 </a:t>
                      </a:r>
                      <a:endParaRPr lang="ru-RU" altLang="zh-TW" sz="1800" kern="1200" dirty="0">
                        <a:solidFill>
                          <a:schemeClr val="dk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1146607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8">
            <a:extLst>
              <a:ext uri="{FF2B5EF4-FFF2-40B4-BE49-F238E27FC236}">
                <a16:creationId xmlns:a16="http://schemas.microsoft.com/office/drawing/2014/main" id="{C4411E7F-818D-014F-B60F-235B75FE8C44}"/>
              </a:ext>
            </a:extLst>
          </p:cNvPr>
          <p:cNvGraphicFramePr>
            <a:graphicFrameLocks noGrp="1"/>
          </p:cNvGraphicFramePr>
          <p:nvPr>
            <p:extLst>
              <p:ext uri="{D42A27DB-BD31-4B8C-83A1-F6EECF244321}">
                <p14:modId xmlns:p14="http://schemas.microsoft.com/office/powerpoint/2010/main" val="940559255"/>
              </p:ext>
            </p:extLst>
          </p:nvPr>
        </p:nvGraphicFramePr>
        <p:xfrm>
          <a:off x="0" y="139220"/>
          <a:ext cx="12191999" cy="6610040"/>
        </p:xfrm>
        <a:graphic>
          <a:graphicData uri="http://schemas.openxmlformats.org/drawingml/2006/table">
            <a:tbl>
              <a:tblPr firstRow="1" bandRow="1">
                <a:tableStyleId>{073A0DAA-6AF3-43AB-8588-CEC1D06C72B9}</a:tableStyleId>
              </a:tblPr>
              <a:tblGrid>
                <a:gridCol w="1902941">
                  <a:extLst>
                    <a:ext uri="{9D8B030D-6E8A-4147-A177-3AD203B41FA5}">
                      <a16:colId xmlns:a16="http://schemas.microsoft.com/office/drawing/2014/main" val="1839661990"/>
                    </a:ext>
                  </a:extLst>
                </a:gridCol>
                <a:gridCol w="10289058">
                  <a:extLst>
                    <a:ext uri="{9D8B030D-6E8A-4147-A177-3AD203B41FA5}">
                      <a16:colId xmlns:a16="http://schemas.microsoft.com/office/drawing/2014/main" val="1518549815"/>
                    </a:ext>
                  </a:extLst>
                </a:gridCol>
              </a:tblGrid>
              <a:tr h="344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effectLst/>
                          <a:latin typeface="Times New Roman" panose="02020603050405020304" pitchFamily="18" charset="0"/>
                          <a:ea typeface="Times New Roman" panose="02020603050405020304" pitchFamily="18" charset="0"/>
                        </a:rPr>
                        <a:t>Name</a:t>
                      </a:r>
                      <a:r>
                        <a:rPr lang="zh-Hant" altLang="en-US" sz="1600" b="1" kern="1200" dirty="0">
                          <a:solidFill>
                            <a:srgbClr val="FF0000"/>
                          </a:solidFill>
                          <a:effectLst/>
                          <a:latin typeface="+mn-lt"/>
                          <a:ea typeface="+mn-ea"/>
                          <a:cs typeface="+mn-cs"/>
                        </a:rPr>
                        <a:t>名字</a:t>
                      </a:r>
                      <a:endParaRPr lang="ru-BY" sz="1800" dirty="0">
                        <a:solidFill>
                          <a:srgbClr val="FF0000"/>
                        </a:solidFill>
                      </a:endParaRPr>
                    </a:p>
                  </a:txBody>
                  <a:tcP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2000" dirty="0">
                          <a:solidFill>
                            <a:schemeClr val="bg1"/>
                          </a:solidFill>
                        </a:rPr>
                        <a:t>17. </a:t>
                      </a:r>
                      <a:r>
                        <a:rPr lang="en" sz="2400" b="1" kern="1200" dirty="0">
                          <a:solidFill>
                            <a:schemeClr val="lt1"/>
                          </a:solidFill>
                          <a:effectLst/>
                          <a:latin typeface="+mn-lt"/>
                          <a:ea typeface="+mn-ea"/>
                          <a:cs typeface="+mn-cs"/>
                        </a:rPr>
                        <a:t>The concept of sportification of physical education</a:t>
                      </a:r>
                      <a:endParaRPr lang="en" sz="1800" b="1" kern="1200" dirty="0">
                        <a:solidFill>
                          <a:schemeClr val="lt1"/>
                        </a:solidFill>
                        <a:effectLst/>
                        <a:latin typeface="+mn-lt"/>
                        <a:ea typeface="+mn-ea"/>
                        <a:cs typeface="+mn-cs"/>
                      </a:endParaRPr>
                    </a:p>
                    <a:p>
                      <a:pPr algn="ctr"/>
                      <a:r>
                        <a:rPr lang="zh-Hant" altLang="en-US" sz="1800" b="1" kern="1200" dirty="0">
                          <a:solidFill>
                            <a:schemeClr val="lt1"/>
                          </a:solidFill>
                          <a:effectLst/>
                          <a:latin typeface="+mn-lt"/>
                          <a:ea typeface="+mn-ea"/>
                          <a:cs typeface="+mn-cs"/>
                        </a:rPr>
                        <a:t>體育運動的概念</a:t>
                      </a:r>
                      <a:endParaRPr lang="zh-CN" altLang="en-US" sz="2000" dirty="0">
                        <a:solidFill>
                          <a:schemeClr val="bg1"/>
                        </a:solidFill>
                      </a:endParaRPr>
                    </a:p>
                  </a:txBody>
                  <a:tcPr>
                    <a:solidFill>
                      <a:schemeClr val="accent5">
                        <a:lumMod val="75000"/>
                      </a:schemeClr>
                    </a:solidFill>
                  </a:tcPr>
                </a:tc>
                <a:extLst>
                  <a:ext uri="{0D108BD9-81ED-4DB2-BD59-A6C34878D82A}">
                    <a16:rowId xmlns:a16="http://schemas.microsoft.com/office/drawing/2014/main" val="3458378961"/>
                  </a:ext>
                </a:extLst>
              </a:tr>
              <a:tr h="746549">
                <a:tc>
                  <a:txBody>
                    <a:bodyPr/>
                    <a:lstStyle/>
                    <a:p>
                      <a:pPr algn="ctr"/>
                      <a:r>
                        <a:rPr lang="en-US" sz="1600" dirty="0">
                          <a:solidFill>
                            <a:srgbClr val="FF0000"/>
                          </a:solidFill>
                          <a:effectLst/>
                        </a:rPr>
                        <a:t>Authors, time, country</a:t>
                      </a:r>
                    </a:p>
                    <a:p>
                      <a:pPr algn="ctr"/>
                      <a:r>
                        <a:rPr lang="zh-Hant" altLang="en-US" sz="1400" kern="1200" dirty="0">
                          <a:solidFill>
                            <a:srgbClr val="FF0000"/>
                          </a:solidFill>
                          <a:effectLst/>
                          <a:latin typeface="+mn-lt"/>
                          <a:ea typeface="+mn-ea"/>
                          <a:cs typeface="+mn-cs"/>
                        </a:rPr>
                        <a:t>作者， 時間， 國家</a:t>
                      </a:r>
                      <a:endParaRPr lang="ru-BY" sz="1600" dirty="0">
                        <a:solidFill>
                          <a:srgbClr val="FF0000"/>
                        </a:solidFill>
                      </a:endParaRPr>
                    </a:p>
                  </a:txBody>
                  <a:tcPr/>
                </a:tc>
                <a:tc>
                  <a:txBody>
                    <a:bodyPr/>
                    <a:lstStyle/>
                    <a:p>
                      <a:endParaRPr lang="en" altLang="zh-CN" sz="1400" dirty="0">
                        <a:solidFill>
                          <a:srgbClr val="002060"/>
                        </a:solidFill>
                      </a:endParaRPr>
                    </a:p>
                    <a:p>
                      <a:r>
                        <a:rPr lang="en" altLang="zh-CN" sz="1400" dirty="0" err="1">
                          <a:solidFill>
                            <a:srgbClr val="002060"/>
                          </a:solidFill>
                        </a:rPr>
                        <a:t>Balsevich</a:t>
                      </a:r>
                      <a:r>
                        <a:rPr lang="en" altLang="zh-CN" sz="1400" dirty="0">
                          <a:solidFill>
                            <a:srgbClr val="002060"/>
                          </a:solidFill>
                        </a:rPr>
                        <a:t> V. K. Russia in the 1990s and the 1990s.</a:t>
                      </a:r>
                    </a:p>
                    <a:p>
                      <a:r>
                        <a:rPr lang="en" altLang="zh-CN" sz="1400" dirty="0" err="1">
                          <a:solidFill>
                            <a:srgbClr val="002060"/>
                          </a:solidFill>
                        </a:rPr>
                        <a:t>Balsevich</a:t>
                      </a:r>
                      <a:r>
                        <a:rPr lang="en" altLang="zh-CN" sz="1400" dirty="0">
                          <a:solidFill>
                            <a:srgbClr val="002060"/>
                          </a:solidFill>
                        </a:rPr>
                        <a:t> V. K. </a:t>
                      </a:r>
                      <a:r>
                        <a:rPr lang="zh-CN" altLang="en-US" sz="1400" dirty="0">
                          <a:solidFill>
                            <a:srgbClr val="002060"/>
                          </a:solidFill>
                        </a:rPr>
                        <a:t>俄罗斯在</a:t>
                      </a:r>
                      <a:r>
                        <a:rPr lang="en-US" altLang="zh-CN" sz="1400" dirty="0">
                          <a:solidFill>
                            <a:srgbClr val="002060"/>
                          </a:solidFill>
                        </a:rPr>
                        <a:t>20</a:t>
                      </a:r>
                      <a:r>
                        <a:rPr lang="zh-CN" altLang="en-US" sz="1400" dirty="0">
                          <a:solidFill>
                            <a:srgbClr val="002060"/>
                          </a:solidFill>
                        </a:rPr>
                        <a:t>世纪</a:t>
                      </a:r>
                      <a:r>
                        <a:rPr lang="en-US" altLang="zh-CN" sz="1400" dirty="0">
                          <a:solidFill>
                            <a:srgbClr val="002060"/>
                          </a:solidFill>
                        </a:rPr>
                        <a:t>90</a:t>
                      </a:r>
                      <a:r>
                        <a:rPr lang="zh-CN" altLang="en-US" sz="1400" dirty="0">
                          <a:solidFill>
                            <a:srgbClr val="002060"/>
                          </a:solidFill>
                        </a:rPr>
                        <a:t>年代和</a:t>
                      </a:r>
                      <a:r>
                        <a:rPr lang="en-US" altLang="zh-CN" sz="1400" dirty="0">
                          <a:solidFill>
                            <a:srgbClr val="002060"/>
                          </a:solidFill>
                        </a:rPr>
                        <a:t>21</a:t>
                      </a:r>
                      <a:r>
                        <a:rPr lang="zh-CN" altLang="en-US" sz="1400" dirty="0">
                          <a:solidFill>
                            <a:srgbClr val="002060"/>
                          </a:solidFill>
                        </a:rPr>
                        <a:t>世纪</a:t>
                      </a:r>
                      <a:r>
                        <a:rPr lang="en-US" altLang="zh-CN" sz="1400" dirty="0">
                          <a:solidFill>
                            <a:srgbClr val="002060"/>
                          </a:solidFill>
                        </a:rPr>
                        <a:t>90</a:t>
                      </a:r>
                      <a:r>
                        <a:rPr lang="zh-CN" altLang="en-US" sz="1400" dirty="0">
                          <a:solidFill>
                            <a:srgbClr val="002060"/>
                          </a:solidFill>
                        </a:rPr>
                        <a:t>年代。</a:t>
                      </a:r>
                    </a:p>
                  </a:txBody>
                  <a:tcPr/>
                </a:tc>
                <a:extLst>
                  <a:ext uri="{0D108BD9-81ED-4DB2-BD59-A6C34878D82A}">
                    <a16:rowId xmlns:a16="http://schemas.microsoft.com/office/drawing/2014/main" val="2469852391"/>
                  </a:ext>
                </a:extLst>
              </a:tr>
              <a:tr h="545555">
                <a:tc>
                  <a:txBody>
                    <a:bodyPr/>
                    <a:lstStyle/>
                    <a:p>
                      <a:pPr algn="ctr"/>
                      <a:r>
                        <a:rPr lang="en-US" sz="1600" dirty="0">
                          <a:solidFill>
                            <a:srgbClr val="FF0000"/>
                          </a:solidFill>
                          <a:effectLst/>
                        </a:rPr>
                        <a:t>Directivity</a:t>
                      </a:r>
                    </a:p>
                    <a:p>
                      <a:pPr algn="ctr"/>
                      <a:r>
                        <a:rPr lang="zh-Hant" altLang="en-US" sz="1400" kern="1200" dirty="0">
                          <a:solidFill>
                            <a:srgbClr val="FF0000"/>
                          </a:solidFill>
                          <a:effectLst/>
                          <a:latin typeface="+mn-lt"/>
                          <a:ea typeface="+mn-ea"/>
                          <a:cs typeface="+mn-cs"/>
                        </a:rPr>
                        <a:t>方向性</a:t>
                      </a:r>
                      <a:endParaRPr lang="ru-BY" sz="1600" dirty="0">
                        <a:solidFill>
                          <a:srgbClr val="FF0000"/>
                        </a:solidFill>
                      </a:endParaRPr>
                    </a:p>
                  </a:txBody>
                  <a:tcPr/>
                </a:tc>
                <a:tc>
                  <a:txBody>
                    <a:bodyPr/>
                    <a:lstStyle/>
                    <a:p>
                      <a:r>
                        <a:rPr lang="en-US" altLang="zh-CN" sz="1400" dirty="0">
                          <a:solidFill>
                            <a:srgbClr val="002060"/>
                          </a:solidFill>
                        </a:rPr>
                        <a:t>Sporty</a:t>
                      </a:r>
                    </a:p>
                    <a:p>
                      <a:r>
                        <a:rPr lang="zh-CN" altLang="en-US" sz="1400" dirty="0">
                          <a:solidFill>
                            <a:srgbClr val="002060"/>
                          </a:solidFill>
                        </a:rPr>
                        <a:t>运动型</a:t>
                      </a:r>
                    </a:p>
                  </a:txBody>
                  <a:tcPr/>
                </a:tc>
                <a:extLst>
                  <a:ext uri="{0D108BD9-81ED-4DB2-BD59-A6C34878D82A}">
                    <a16:rowId xmlns:a16="http://schemas.microsoft.com/office/drawing/2014/main" val="353089047"/>
                  </a:ext>
                </a:extLst>
              </a:tr>
              <a:tr h="1113000">
                <a:tc>
                  <a:txBody>
                    <a:bodyPr/>
                    <a:lstStyle/>
                    <a:p>
                      <a:pPr algn="ctr"/>
                      <a:r>
                        <a:rPr lang="en-US" sz="1600" dirty="0">
                          <a:solidFill>
                            <a:srgbClr val="FF0000"/>
                          </a:solidFill>
                          <a:effectLst/>
                        </a:rPr>
                        <a:t>Purpose</a:t>
                      </a:r>
                    </a:p>
                    <a:p>
                      <a:pPr algn="ctr"/>
                      <a:r>
                        <a:rPr lang="zh-Hant" altLang="en-US" sz="1400" kern="1200" dirty="0">
                          <a:solidFill>
                            <a:srgbClr val="FF0000"/>
                          </a:solidFill>
                          <a:effectLst/>
                          <a:latin typeface="+mn-lt"/>
                          <a:ea typeface="+mn-ea"/>
                          <a:cs typeface="+mn-cs"/>
                        </a:rPr>
                        <a:t>目的</a:t>
                      </a:r>
                      <a:endParaRPr lang="ru-BY" sz="1600" dirty="0">
                        <a:solidFill>
                          <a:srgbClr val="FF0000"/>
                        </a:solidFill>
                      </a:endParaRPr>
                    </a:p>
                  </a:txBody>
                  <a:tcPr/>
                </a:tc>
                <a:tc>
                  <a:txBody>
                    <a:bodyPr/>
                    <a:lstStyle/>
                    <a:p>
                      <a:r>
                        <a:rPr lang="en" altLang="zh-CN" sz="1400" dirty="0">
                          <a:solidFill>
                            <a:srgbClr val="002060"/>
                          </a:solidFill>
                        </a:rPr>
                        <a:t>Activity-based personal </a:t>
                      </a:r>
                      <a:r>
                        <a:rPr lang="en" altLang="zh-CN" sz="1400" dirty="0" err="1">
                          <a:solidFill>
                            <a:srgbClr val="002060"/>
                          </a:solidFill>
                        </a:rPr>
                        <a:t>socialisation</a:t>
                      </a:r>
                      <a:r>
                        <a:rPr lang="en" altLang="zh-CN" sz="1400" dirty="0">
                          <a:solidFill>
                            <a:srgbClr val="002060"/>
                          </a:solidFill>
                        </a:rPr>
                        <a:t>, which provides the natural conditions for social activity and the formation of a successful life through the formation of sports technology, physical activity and sports culture</a:t>
                      </a:r>
                    </a:p>
                    <a:p>
                      <a:r>
                        <a:rPr lang="zh-CN" altLang="en-US" sz="1400" dirty="0">
                          <a:solidFill>
                            <a:srgbClr val="002060"/>
                          </a:solidFill>
                        </a:rPr>
                        <a:t>基于活动的个人社会化，通过体育技术、体育活动和体育文化的形成，为社会活动和成功生活的形成提供自然条件</a:t>
                      </a:r>
                    </a:p>
                  </a:txBody>
                  <a:tcPr/>
                </a:tc>
                <a:extLst>
                  <a:ext uri="{0D108BD9-81ED-4DB2-BD59-A6C34878D82A}">
                    <a16:rowId xmlns:a16="http://schemas.microsoft.com/office/drawing/2014/main" val="2153835958"/>
                  </a:ext>
                </a:extLst>
              </a:tr>
              <a:tr h="1473680">
                <a:tc>
                  <a:txBody>
                    <a:bodyPr/>
                    <a:lstStyle/>
                    <a:p>
                      <a:pPr algn="ctr"/>
                      <a:r>
                        <a:rPr lang="en-US" sz="1600" dirty="0">
                          <a:solidFill>
                            <a:srgbClr val="FF0000"/>
                          </a:solidFill>
                        </a:rPr>
                        <a:t>Tasks</a:t>
                      </a:r>
                    </a:p>
                    <a:p>
                      <a:pPr algn="ctr"/>
                      <a:r>
                        <a:rPr lang="zh-Hant" altLang="en-US" sz="1400" kern="1200" dirty="0">
                          <a:solidFill>
                            <a:srgbClr val="FF0000"/>
                          </a:solidFill>
                          <a:effectLst/>
                          <a:latin typeface="+mn-lt"/>
                          <a:ea typeface="+mn-ea"/>
                          <a:cs typeface="+mn-cs"/>
                        </a:rPr>
                        <a:t>任務</a:t>
                      </a:r>
                      <a:endParaRPr lang="ru-BY" sz="1600" dirty="0">
                        <a:solidFill>
                          <a:srgbClr val="FF0000"/>
                        </a:solidFill>
                      </a:endParaRPr>
                    </a:p>
                  </a:txBody>
                  <a:tcPr/>
                </a:tc>
                <a:tc>
                  <a:txBody>
                    <a:bodyPr/>
                    <a:lstStyle/>
                    <a:p>
                      <a:r>
                        <a:rPr lang="en-US" altLang="zh-CN" sz="1400" dirty="0">
                          <a:solidFill>
                            <a:srgbClr val="002060"/>
                          </a:solidFill>
                        </a:rPr>
                        <a:t>1. the development of physical fitness and motor skills through physical training. 2. the development of values, physical and sporting knowledge, skills and abilities.</a:t>
                      </a:r>
                    </a:p>
                    <a:p>
                      <a:r>
                        <a:rPr lang="en-US" altLang="zh-CN" sz="1400" dirty="0">
                          <a:solidFill>
                            <a:srgbClr val="002060"/>
                          </a:solidFill>
                        </a:rPr>
                        <a:t>3. The formation of health as a stable positive dynamic of the morphological-functional qualities and personal characteristics of the body promotes the opening and development of school and inter-school physical education and sports clubs.</a:t>
                      </a:r>
                    </a:p>
                    <a:p>
                      <a:r>
                        <a:rPr lang="en-US" altLang="zh-CN" sz="1400" dirty="0">
                          <a:solidFill>
                            <a:srgbClr val="002060"/>
                          </a:solidFill>
                        </a:rPr>
                        <a:t>1</a:t>
                      </a:r>
                      <a:r>
                        <a:rPr lang="zh-CN" altLang="en-US" sz="1400" dirty="0">
                          <a:solidFill>
                            <a:srgbClr val="002060"/>
                          </a:solidFill>
                        </a:rPr>
                        <a:t>、通过体育训练发展身体素质和运动技能。</a:t>
                      </a:r>
                      <a:r>
                        <a:rPr lang="en-US" altLang="zh-CN" sz="1400" dirty="0">
                          <a:solidFill>
                            <a:srgbClr val="002060"/>
                          </a:solidFill>
                        </a:rPr>
                        <a:t>2</a:t>
                      </a:r>
                      <a:r>
                        <a:rPr lang="zh-CN" altLang="en-US" sz="1400" dirty="0">
                          <a:solidFill>
                            <a:srgbClr val="002060"/>
                          </a:solidFill>
                        </a:rPr>
                        <a:t>、发展价值、身体和体育知识、技能和能力。</a:t>
                      </a:r>
                    </a:p>
                    <a:p>
                      <a:r>
                        <a:rPr lang="en-US" altLang="zh-CN" sz="1400" dirty="0">
                          <a:solidFill>
                            <a:srgbClr val="002060"/>
                          </a:solidFill>
                        </a:rPr>
                        <a:t>3</a:t>
                      </a:r>
                      <a:r>
                        <a:rPr lang="zh-CN" altLang="en-US" sz="1400" dirty="0">
                          <a:solidFill>
                            <a:srgbClr val="002060"/>
                          </a:solidFill>
                        </a:rPr>
                        <a:t>、健康的形成是身体的形态功能素质和个人特征的稳定的积极动态促进学校和校际体育教育和体育俱乐部的开放和发展。</a:t>
                      </a:r>
                    </a:p>
                  </a:txBody>
                  <a:tcPr/>
                </a:tc>
                <a:extLst>
                  <a:ext uri="{0D108BD9-81ED-4DB2-BD59-A6C34878D82A}">
                    <a16:rowId xmlns:a16="http://schemas.microsoft.com/office/drawing/2014/main" val="99565399"/>
                  </a:ext>
                </a:extLst>
              </a:tr>
              <a:tr h="1069760">
                <a:tc>
                  <a:txBody>
                    <a:bodyPr/>
                    <a:lstStyle/>
                    <a:p>
                      <a:pPr algn="ctr"/>
                      <a:r>
                        <a:rPr lang="en-US" sz="1600" dirty="0">
                          <a:solidFill>
                            <a:srgbClr val="FF0000"/>
                          </a:solidFill>
                          <a:effectLst/>
                        </a:rPr>
                        <a:t>Forms and means of organization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rgbClr val="FF0000"/>
                          </a:solidFill>
                          <a:effectLst/>
                          <a:latin typeface="+mn-lt"/>
                          <a:ea typeface="+mn-ea"/>
                          <a:cs typeface="+mn-cs"/>
                        </a:rPr>
                        <a:t>組織形式和手段 </a:t>
                      </a:r>
                    </a:p>
                  </a:txBody>
                  <a:tcPr/>
                </a:tc>
                <a:tc>
                  <a:txBody>
                    <a:bodyPr/>
                    <a:lstStyle/>
                    <a:p>
                      <a:r>
                        <a:rPr lang="en" altLang="zh-CN" sz="1400" dirty="0">
                          <a:solidFill>
                            <a:srgbClr val="002060"/>
                          </a:solidFill>
                        </a:rPr>
                        <a:t>Physical education in and out of the classroom; courses in physical education; </a:t>
                      </a:r>
                      <a:r>
                        <a:rPr lang="en" altLang="zh-CN" sz="1400" dirty="0" err="1">
                          <a:solidFill>
                            <a:srgbClr val="002060"/>
                          </a:solidFill>
                        </a:rPr>
                        <a:t>organisation</a:t>
                      </a:r>
                      <a:r>
                        <a:rPr lang="en" altLang="zh-CN" sz="1400" dirty="0">
                          <a:solidFill>
                            <a:srgbClr val="002060"/>
                          </a:solidFill>
                        </a:rPr>
                        <a:t> of sports in schools in the form of clubs; courses on the theory of sports and the history of the Olympic movement.</a:t>
                      </a:r>
                    </a:p>
                    <a:p>
                      <a:r>
                        <a:rPr lang="en" altLang="zh-CN" sz="1400" dirty="0">
                          <a:solidFill>
                            <a:srgbClr val="002060"/>
                          </a:solidFill>
                        </a:rPr>
                        <a:t>The theme is "Sporting Culture".</a:t>
                      </a:r>
                    </a:p>
                    <a:p>
                      <a:r>
                        <a:rPr lang="zh-CN" altLang="en-US" sz="1400" dirty="0">
                          <a:solidFill>
                            <a:srgbClr val="002060"/>
                          </a:solidFill>
                        </a:rPr>
                        <a:t>课内和课外的体育教育；体育科的课程；以俱乐部形式组织学校的体育工作；关于体育理论和奥林匹克运动史的课程。</a:t>
                      </a:r>
                    </a:p>
                    <a:p>
                      <a:r>
                        <a:rPr lang="zh-CN" altLang="en-US" sz="1400" dirty="0">
                          <a:solidFill>
                            <a:srgbClr val="002060"/>
                          </a:solidFill>
                        </a:rPr>
                        <a:t>主题为 </a:t>
                      </a:r>
                      <a:r>
                        <a:rPr lang="en-US" altLang="zh-CN" sz="1400" dirty="0">
                          <a:solidFill>
                            <a:srgbClr val="002060"/>
                          </a:solidFill>
                        </a:rPr>
                        <a:t>"</a:t>
                      </a:r>
                      <a:r>
                        <a:rPr lang="zh-CN" altLang="en-US" sz="1400" dirty="0">
                          <a:solidFill>
                            <a:srgbClr val="002060"/>
                          </a:solidFill>
                        </a:rPr>
                        <a:t>体育文化</a:t>
                      </a:r>
                      <a:r>
                        <a:rPr lang="en-US" altLang="zh-CN" sz="1400" dirty="0">
                          <a:solidFill>
                            <a:srgbClr val="002060"/>
                          </a:solidFill>
                        </a:rPr>
                        <a:t>"</a:t>
                      </a:r>
                      <a:r>
                        <a:rPr lang="zh-CN" altLang="en-US" sz="1400" dirty="0">
                          <a:solidFill>
                            <a:srgbClr val="002060"/>
                          </a:solidFill>
                        </a:rPr>
                        <a:t>。</a:t>
                      </a:r>
                    </a:p>
                  </a:txBody>
                  <a:tcPr/>
                </a:tc>
                <a:extLst>
                  <a:ext uri="{0D108BD9-81ED-4DB2-BD59-A6C34878D82A}">
                    <a16:rowId xmlns:a16="http://schemas.microsoft.com/office/drawing/2014/main" val="3918760265"/>
                  </a:ext>
                </a:extLst>
              </a:tr>
              <a:tr h="750628">
                <a:tc>
                  <a:txBody>
                    <a:bodyPr/>
                    <a:lstStyle/>
                    <a:p>
                      <a:pPr algn="ctr"/>
                      <a:r>
                        <a:rPr lang="en-US" sz="1600" dirty="0">
                          <a:solidFill>
                            <a:srgbClr val="FF0000"/>
                          </a:solidFill>
                          <a:effectLst/>
                        </a:rPr>
                        <a:t>Additional information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rgbClr val="FF0000"/>
                          </a:solidFill>
                          <a:effectLst/>
                          <a:latin typeface="+mn-lt"/>
                          <a:ea typeface="+mn-ea"/>
                          <a:cs typeface="+mn-cs"/>
                        </a:rPr>
                        <a:t>其他資訊 </a:t>
                      </a:r>
                    </a:p>
                  </a:txBody>
                  <a:tcPr/>
                </a:tc>
                <a:tc>
                  <a:txBody>
                    <a:bodyPr/>
                    <a:lstStyle/>
                    <a:p>
                      <a:r>
                        <a:rPr lang="en" altLang="zh-CN" sz="1400" dirty="0">
                          <a:solidFill>
                            <a:srgbClr val="002060"/>
                          </a:solidFill>
                        </a:rPr>
                        <a:t>Mandatory free choice of a sport or other form of physical activity for students</a:t>
                      </a:r>
                    </a:p>
                    <a:p>
                      <a:r>
                        <a:rPr lang="zh-CN" altLang="en-US" sz="1400" dirty="0">
                          <a:solidFill>
                            <a:srgbClr val="002060"/>
                          </a:solidFill>
                        </a:rPr>
                        <a:t>强制要求学生自由选择一项运动或其他形式的体育活动</a:t>
                      </a:r>
                    </a:p>
                  </a:txBody>
                  <a:tcPr/>
                </a:tc>
                <a:extLst>
                  <a:ext uri="{0D108BD9-81ED-4DB2-BD59-A6C34878D82A}">
                    <a16:rowId xmlns:a16="http://schemas.microsoft.com/office/drawing/2014/main" val="1702367493"/>
                  </a:ext>
                </a:extLst>
              </a:tr>
            </a:tbl>
          </a:graphicData>
        </a:graphic>
      </p:graphicFrame>
    </p:spTree>
    <p:extLst>
      <p:ext uri="{BB962C8B-B14F-4D97-AF65-F5344CB8AC3E}">
        <p14:creationId xmlns:p14="http://schemas.microsoft.com/office/powerpoint/2010/main" val="3401252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8">
            <a:extLst>
              <a:ext uri="{FF2B5EF4-FFF2-40B4-BE49-F238E27FC236}">
                <a16:creationId xmlns:a16="http://schemas.microsoft.com/office/drawing/2014/main" id="{C4411E7F-818D-014F-B60F-235B75FE8C44}"/>
              </a:ext>
            </a:extLst>
          </p:cNvPr>
          <p:cNvGraphicFramePr>
            <a:graphicFrameLocks noGrp="1"/>
          </p:cNvGraphicFramePr>
          <p:nvPr/>
        </p:nvGraphicFramePr>
        <p:xfrm>
          <a:off x="1" y="0"/>
          <a:ext cx="12191999" cy="6777127"/>
        </p:xfrm>
        <a:graphic>
          <a:graphicData uri="http://schemas.openxmlformats.org/drawingml/2006/table">
            <a:tbl>
              <a:tblPr firstRow="1" bandRow="1">
                <a:tableStyleId>{073A0DAA-6AF3-43AB-8588-CEC1D06C72B9}</a:tableStyleId>
              </a:tblPr>
              <a:tblGrid>
                <a:gridCol w="1902941">
                  <a:extLst>
                    <a:ext uri="{9D8B030D-6E8A-4147-A177-3AD203B41FA5}">
                      <a16:colId xmlns:a16="http://schemas.microsoft.com/office/drawing/2014/main" val="1839661990"/>
                    </a:ext>
                  </a:extLst>
                </a:gridCol>
                <a:gridCol w="10289058">
                  <a:extLst>
                    <a:ext uri="{9D8B030D-6E8A-4147-A177-3AD203B41FA5}">
                      <a16:colId xmlns:a16="http://schemas.microsoft.com/office/drawing/2014/main" val="1518549815"/>
                    </a:ext>
                  </a:extLst>
                </a:gridCol>
              </a:tblGrid>
              <a:tr h="4938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effectLst/>
                          <a:latin typeface="Times New Roman" panose="02020603050405020304" pitchFamily="18" charset="0"/>
                          <a:ea typeface="Times New Roman" panose="02020603050405020304" pitchFamily="18" charset="0"/>
                        </a:rPr>
                        <a:t>Name</a:t>
                      </a:r>
                      <a:r>
                        <a:rPr lang="zh-Hant" altLang="en-US" sz="1600" b="1" kern="1200" dirty="0">
                          <a:solidFill>
                            <a:srgbClr val="FF0000"/>
                          </a:solidFill>
                          <a:effectLst/>
                          <a:latin typeface="+mn-lt"/>
                          <a:ea typeface="+mn-ea"/>
                          <a:cs typeface="+mn-cs"/>
                        </a:rPr>
                        <a:t>名字</a:t>
                      </a:r>
                      <a:endParaRPr lang="ru-BY" sz="1800" dirty="0">
                        <a:solidFill>
                          <a:srgbClr val="FF0000"/>
                        </a:solidFill>
                      </a:endParaRPr>
                    </a:p>
                  </a:txBody>
                  <a:tcPr/>
                </a:tc>
                <a:tc>
                  <a:txBody>
                    <a:bodyPr/>
                    <a:lstStyle/>
                    <a:p>
                      <a:pPr algn="ctr"/>
                      <a:r>
                        <a:rPr lang="en-US" altLang="zh-CN" sz="1800" dirty="0">
                          <a:solidFill>
                            <a:srgbClr val="FF0000"/>
                          </a:solidFill>
                        </a:rPr>
                        <a:t>17. The concept of education</a:t>
                      </a:r>
                      <a:r>
                        <a:rPr lang="zh-CN" altLang="en-US" sz="1800" dirty="0">
                          <a:solidFill>
                            <a:srgbClr val="FF0000"/>
                          </a:solidFill>
                        </a:rPr>
                        <a:t> </a:t>
                      </a:r>
                      <a:r>
                        <a:rPr lang="en-US" altLang="zh-CN" sz="1800" dirty="0">
                          <a:solidFill>
                            <a:srgbClr val="FF0000"/>
                          </a:solidFill>
                        </a:rPr>
                        <a:t>in the field of physical</a:t>
                      </a:r>
                      <a:r>
                        <a:rPr lang="zh-CN" altLang="en-US" sz="1800" dirty="0">
                          <a:solidFill>
                            <a:srgbClr val="FF0000"/>
                          </a:solidFill>
                        </a:rPr>
                        <a:t> </a:t>
                      </a:r>
                      <a:r>
                        <a:rPr lang="en-US" altLang="zh-CN" sz="1800" dirty="0">
                          <a:solidFill>
                            <a:srgbClr val="FF0000"/>
                          </a:solidFill>
                        </a:rPr>
                        <a:t>education </a:t>
                      </a:r>
                      <a:r>
                        <a:rPr lang="zh-CN" altLang="en-US" sz="1800" dirty="0">
                          <a:solidFill>
                            <a:srgbClr val="FF0000"/>
                          </a:solidFill>
                        </a:rPr>
                        <a:t>体育教育领域的教育概念 </a:t>
                      </a:r>
                    </a:p>
                  </a:txBody>
                  <a:tcPr/>
                </a:tc>
                <a:extLst>
                  <a:ext uri="{0D108BD9-81ED-4DB2-BD59-A6C34878D82A}">
                    <a16:rowId xmlns:a16="http://schemas.microsoft.com/office/drawing/2014/main" val="3458378961"/>
                  </a:ext>
                </a:extLst>
              </a:tr>
              <a:tr h="805126">
                <a:tc>
                  <a:txBody>
                    <a:bodyPr/>
                    <a:lstStyle/>
                    <a:p>
                      <a:pPr algn="ctr"/>
                      <a:r>
                        <a:rPr lang="en-US" sz="1600" dirty="0">
                          <a:solidFill>
                            <a:srgbClr val="FF0000"/>
                          </a:solidFill>
                          <a:effectLst/>
                        </a:rPr>
                        <a:t>Authors, time, country</a:t>
                      </a:r>
                    </a:p>
                    <a:p>
                      <a:pPr algn="ctr"/>
                      <a:r>
                        <a:rPr lang="zh-Hant" altLang="en-US" sz="1400" kern="1200" dirty="0">
                          <a:solidFill>
                            <a:srgbClr val="FF0000"/>
                          </a:solidFill>
                          <a:effectLst/>
                          <a:latin typeface="+mn-lt"/>
                          <a:ea typeface="+mn-ea"/>
                          <a:cs typeface="+mn-cs"/>
                        </a:rPr>
                        <a:t>作者， 時間， 國家</a:t>
                      </a:r>
                      <a:endParaRPr lang="ru-BY" sz="1600" dirty="0">
                        <a:solidFill>
                          <a:srgbClr val="FF0000"/>
                        </a:solidFill>
                      </a:endParaRPr>
                    </a:p>
                  </a:txBody>
                  <a:tcPr/>
                </a:tc>
                <a:tc>
                  <a:txBody>
                    <a:bodyPr/>
                    <a:lstStyle/>
                    <a:p>
                      <a:endParaRPr lang="en" altLang="zh-CN" sz="1400" dirty="0">
                        <a:solidFill>
                          <a:srgbClr val="FF0000"/>
                        </a:solidFill>
                      </a:endParaRPr>
                    </a:p>
                    <a:p>
                      <a:r>
                        <a:rPr lang="en" altLang="zh-CN" sz="1400" dirty="0" err="1">
                          <a:solidFill>
                            <a:srgbClr val="FF0000"/>
                          </a:solidFill>
                        </a:rPr>
                        <a:t>Matveev</a:t>
                      </a:r>
                      <a:r>
                        <a:rPr lang="en" altLang="zh-CN" sz="1400" dirty="0">
                          <a:solidFill>
                            <a:srgbClr val="FF0000"/>
                          </a:solidFill>
                        </a:rPr>
                        <a:t> A. P. P. The 1990s. - The forties of the twenty-first century.</a:t>
                      </a:r>
                    </a:p>
                    <a:p>
                      <a:r>
                        <a:rPr lang="en" altLang="zh-CN" sz="1400" dirty="0" err="1">
                          <a:solidFill>
                            <a:srgbClr val="FF0000"/>
                          </a:solidFill>
                        </a:rPr>
                        <a:t>Matveev</a:t>
                      </a:r>
                      <a:r>
                        <a:rPr lang="en" altLang="zh-CN" sz="1400" dirty="0">
                          <a:solidFill>
                            <a:srgbClr val="FF0000"/>
                          </a:solidFill>
                        </a:rPr>
                        <a:t> A. P. P. 1990</a:t>
                      </a:r>
                      <a:r>
                        <a:rPr lang="zh-CN" altLang="en-US" sz="1400" dirty="0">
                          <a:solidFill>
                            <a:srgbClr val="FF0000"/>
                          </a:solidFill>
                        </a:rPr>
                        <a:t>年代。</a:t>
                      </a:r>
                      <a:r>
                        <a:rPr lang="en-US" altLang="zh-CN" sz="1400" dirty="0">
                          <a:solidFill>
                            <a:srgbClr val="FF0000"/>
                          </a:solidFill>
                        </a:rPr>
                        <a:t>- </a:t>
                      </a:r>
                      <a:r>
                        <a:rPr lang="zh-CN" altLang="en-US" sz="1400" dirty="0">
                          <a:solidFill>
                            <a:srgbClr val="FF0000"/>
                          </a:solidFill>
                        </a:rPr>
                        <a:t>二十一世纪的四十年代。</a:t>
                      </a:r>
                    </a:p>
                  </a:txBody>
                  <a:tcPr/>
                </a:tc>
                <a:extLst>
                  <a:ext uri="{0D108BD9-81ED-4DB2-BD59-A6C34878D82A}">
                    <a16:rowId xmlns:a16="http://schemas.microsoft.com/office/drawing/2014/main" val="2469852391"/>
                  </a:ext>
                </a:extLst>
              </a:tr>
              <a:tr h="714934">
                <a:tc>
                  <a:txBody>
                    <a:bodyPr/>
                    <a:lstStyle/>
                    <a:p>
                      <a:pPr algn="ctr"/>
                      <a:r>
                        <a:rPr lang="en-US" sz="1600" dirty="0">
                          <a:solidFill>
                            <a:srgbClr val="FF0000"/>
                          </a:solidFill>
                          <a:effectLst/>
                        </a:rPr>
                        <a:t>Directivity</a:t>
                      </a:r>
                    </a:p>
                    <a:p>
                      <a:pPr algn="ctr"/>
                      <a:r>
                        <a:rPr lang="zh-Hant" altLang="en-US" sz="1400" kern="1200" dirty="0">
                          <a:solidFill>
                            <a:srgbClr val="FF0000"/>
                          </a:solidFill>
                          <a:effectLst/>
                          <a:latin typeface="+mn-lt"/>
                          <a:ea typeface="+mn-ea"/>
                          <a:cs typeface="+mn-cs"/>
                        </a:rPr>
                        <a:t>方向性</a:t>
                      </a:r>
                      <a:endParaRPr lang="ru-BY" sz="1600" dirty="0">
                        <a:solidFill>
                          <a:srgbClr val="FF0000"/>
                        </a:solidFill>
                      </a:endParaRPr>
                    </a:p>
                  </a:txBody>
                  <a:tcPr/>
                </a:tc>
                <a:tc>
                  <a:txBody>
                    <a:bodyPr/>
                    <a:lstStyle/>
                    <a:p>
                      <a:r>
                        <a:rPr lang="en-US" altLang="zh-CN" sz="1400" dirty="0">
                          <a:solidFill>
                            <a:srgbClr val="FF0000"/>
                          </a:solidFill>
                        </a:rPr>
                        <a:t>Educational (physical education should be replaced by the formation of physical culture)</a:t>
                      </a:r>
                    </a:p>
                    <a:p>
                      <a:r>
                        <a:rPr lang="zh-CN" altLang="en-US" sz="1400" dirty="0">
                          <a:solidFill>
                            <a:srgbClr val="FF0000"/>
                          </a:solidFill>
                        </a:rPr>
                        <a:t>教育性（体育教育应被体育文化的形成所取代）</a:t>
                      </a:r>
                    </a:p>
                  </a:txBody>
                  <a:tcPr/>
                </a:tc>
                <a:extLst>
                  <a:ext uri="{0D108BD9-81ED-4DB2-BD59-A6C34878D82A}">
                    <a16:rowId xmlns:a16="http://schemas.microsoft.com/office/drawing/2014/main" val="353089047"/>
                  </a:ext>
                </a:extLst>
              </a:tr>
              <a:tr h="1176228">
                <a:tc>
                  <a:txBody>
                    <a:bodyPr/>
                    <a:lstStyle/>
                    <a:p>
                      <a:pPr algn="ctr"/>
                      <a:r>
                        <a:rPr lang="en-US" sz="1600" dirty="0">
                          <a:solidFill>
                            <a:srgbClr val="FF0000"/>
                          </a:solidFill>
                          <a:effectLst/>
                        </a:rPr>
                        <a:t>Purpose</a:t>
                      </a:r>
                    </a:p>
                    <a:p>
                      <a:pPr algn="ctr"/>
                      <a:r>
                        <a:rPr lang="zh-Hant" altLang="en-US" sz="1400" kern="1200" dirty="0">
                          <a:solidFill>
                            <a:srgbClr val="FF0000"/>
                          </a:solidFill>
                          <a:effectLst/>
                          <a:latin typeface="+mn-lt"/>
                          <a:ea typeface="+mn-ea"/>
                          <a:cs typeface="+mn-cs"/>
                        </a:rPr>
                        <a:t>目的</a:t>
                      </a:r>
                      <a:endParaRPr lang="ru-BY" sz="1600" dirty="0">
                        <a:solidFill>
                          <a:srgbClr val="FF0000"/>
                        </a:solidFill>
                      </a:endParaRPr>
                    </a:p>
                  </a:txBody>
                  <a:tcPr/>
                </a:tc>
                <a:tc>
                  <a:txBody>
                    <a:bodyPr/>
                    <a:lstStyle/>
                    <a:p>
                      <a:r>
                        <a:rPr lang="en" altLang="zh-CN" sz="1400" dirty="0">
                          <a:solidFill>
                            <a:srgbClr val="FF0000"/>
                          </a:solidFill>
                        </a:rPr>
                        <a:t>To develop a well-rounded, physically developed personality capable of actively using the values of physical education to promote and maintain good health and to optimize his or her own working life in the dynamically developing socio-economic environment</a:t>
                      </a:r>
                    </a:p>
                    <a:p>
                      <a:r>
                        <a:rPr lang="zh-CN" altLang="en-US" sz="1400" dirty="0">
                          <a:solidFill>
                            <a:srgbClr val="FF0000"/>
                          </a:solidFill>
                        </a:rPr>
                        <a:t>培养全面的、身体发达的人格，能够积极利用体育教育的价值来促进和保持良好的健康，并在动态发展的社会经济环境中优化自己的工作生活。</a:t>
                      </a:r>
                    </a:p>
                  </a:txBody>
                  <a:tcPr/>
                </a:tc>
                <a:extLst>
                  <a:ext uri="{0D108BD9-81ED-4DB2-BD59-A6C34878D82A}">
                    <a16:rowId xmlns:a16="http://schemas.microsoft.com/office/drawing/2014/main" val="2153835958"/>
                  </a:ext>
                </a:extLst>
              </a:tr>
              <a:tr h="1694993">
                <a:tc>
                  <a:txBody>
                    <a:bodyPr/>
                    <a:lstStyle/>
                    <a:p>
                      <a:pPr algn="ctr"/>
                      <a:r>
                        <a:rPr lang="en-US" sz="1600" dirty="0">
                          <a:solidFill>
                            <a:srgbClr val="FF0000"/>
                          </a:solidFill>
                        </a:rPr>
                        <a:t>Tasks</a:t>
                      </a:r>
                    </a:p>
                    <a:p>
                      <a:pPr algn="ctr"/>
                      <a:r>
                        <a:rPr lang="zh-Hant" altLang="en-US" sz="1400" kern="1200" dirty="0">
                          <a:solidFill>
                            <a:srgbClr val="FF0000"/>
                          </a:solidFill>
                          <a:effectLst/>
                          <a:latin typeface="+mn-lt"/>
                          <a:ea typeface="+mn-ea"/>
                          <a:cs typeface="+mn-cs"/>
                        </a:rPr>
                        <a:t>任務</a:t>
                      </a:r>
                      <a:endParaRPr lang="ru-BY" sz="1600" dirty="0">
                        <a:solidFill>
                          <a:srgbClr val="FF0000"/>
                        </a:solidFill>
                      </a:endParaRPr>
                    </a:p>
                  </a:txBody>
                  <a:tcPr/>
                </a:tc>
                <a:tc>
                  <a:txBody>
                    <a:bodyPr/>
                    <a:lstStyle/>
                    <a:p>
                      <a:r>
                        <a:rPr lang="en-US" altLang="zh-CN" sz="1400" dirty="0">
                          <a:solidFill>
                            <a:srgbClr val="FF0000"/>
                          </a:solidFill>
                        </a:rPr>
                        <a:t>Formation of knowledge about physical education. Formation of ways of physical activity.</a:t>
                      </a:r>
                    </a:p>
                    <a:p>
                      <a:r>
                        <a:rPr lang="en-US" altLang="zh-CN" sz="1400" dirty="0">
                          <a:solidFill>
                            <a:srgbClr val="FF0000"/>
                          </a:solidFill>
                        </a:rPr>
                        <a:t>Improvement of physical qualities, skills and abilities.</a:t>
                      </a:r>
                    </a:p>
                    <a:p>
                      <a:r>
                        <a:rPr lang="en-US" altLang="zh-CN" sz="1400" dirty="0">
                          <a:solidFill>
                            <a:srgbClr val="FF0000"/>
                          </a:solidFill>
                        </a:rPr>
                        <a:t>To ensure that pupils actively learn the basics of physical activity, a generic human activity.</a:t>
                      </a:r>
                    </a:p>
                    <a:p>
                      <a:r>
                        <a:rPr lang="zh-CN" altLang="en-US" sz="1400" dirty="0">
                          <a:solidFill>
                            <a:srgbClr val="FF0000"/>
                          </a:solidFill>
                        </a:rPr>
                        <a:t>形成有关体育教育的知识。形成体育活动的方式。</a:t>
                      </a:r>
                    </a:p>
                    <a:p>
                      <a:r>
                        <a:rPr lang="zh-CN" altLang="en-US" sz="1400" dirty="0">
                          <a:solidFill>
                            <a:srgbClr val="FF0000"/>
                          </a:solidFill>
                        </a:rPr>
                        <a:t>提高身体素质、技能和能力。</a:t>
                      </a:r>
                    </a:p>
                    <a:p>
                      <a:r>
                        <a:rPr lang="zh-CN" altLang="en-US" sz="1400" dirty="0">
                          <a:solidFill>
                            <a:srgbClr val="FF0000"/>
                          </a:solidFill>
                        </a:rPr>
                        <a:t>确保学生积极学习体育活动的基本知识，这是一种通用的人类活动。</a:t>
                      </a:r>
                    </a:p>
                  </a:txBody>
                  <a:tcPr/>
                </a:tc>
                <a:extLst>
                  <a:ext uri="{0D108BD9-81ED-4DB2-BD59-A6C34878D82A}">
                    <a16:rowId xmlns:a16="http://schemas.microsoft.com/office/drawing/2014/main" val="99565399"/>
                  </a:ext>
                </a:extLst>
              </a:tr>
              <a:tr h="1086830">
                <a:tc>
                  <a:txBody>
                    <a:bodyPr/>
                    <a:lstStyle/>
                    <a:p>
                      <a:pPr algn="ctr"/>
                      <a:r>
                        <a:rPr lang="en-US" sz="1600" dirty="0">
                          <a:solidFill>
                            <a:srgbClr val="FF0000"/>
                          </a:solidFill>
                          <a:effectLst/>
                        </a:rPr>
                        <a:t>Forms and means of organization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rgbClr val="FF0000"/>
                          </a:solidFill>
                          <a:effectLst/>
                          <a:latin typeface="+mn-lt"/>
                          <a:ea typeface="+mn-ea"/>
                          <a:cs typeface="+mn-cs"/>
                        </a:rPr>
                        <a:t>組織形式和手段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zh-CN" sz="1400" dirty="0">
                          <a:solidFill>
                            <a:srgbClr val="FF0000"/>
                          </a:solidFill>
                        </a:rPr>
                        <a:t>At primary school age, learning basic movement forms and motor activities.</a:t>
                      </a:r>
                      <a:r>
                        <a:rPr lang="zh-CN" altLang="en-US" sz="1400" dirty="0">
                          <a:solidFill>
                            <a:srgbClr val="FF0000"/>
                          </a:solidFill>
                        </a:rPr>
                        <a:t>在小学阶段，学习基本的运动形式和运动活动。</a:t>
                      </a:r>
                      <a:endParaRPr lang="en" altLang="zh-CN" sz="14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zh-CN" sz="1400" dirty="0">
                          <a:solidFill>
                            <a:srgbClr val="FF0000"/>
                          </a:solidFill>
                        </a:rPr>
                        <a:t>Middle school age - learning general applied motor activities.</a:t>
                      </a:r>
                      <a:r>
                        <a:rPr lang="zh-CN" altLang="en-US" sz="1400" dirty="0">
                          <a:solidFill>
                            <a:srgbClr val="FF0000"/>
                          </a:solidFill>
                        </a:rPr>
                        <a:t>中学年龄段</a:t>
                      </a:r>
                      <a:r>
                        <a:rPr lang="en-US" altLang="zh-CN" sz="1400" dirty="0">
                          <a:solidFill>
                            <a:srgbClr val="FF0000"/>
                          </a:solidFill>
                        </a:rPr>
                        <a:t>--</a:t>
                      </a:r>
                      <a:r>
                        <a:rPr lang="zh-CN" altLang="en-US" sz="1400" dirty="0">
                          <a:solidFill>
                            <a:srgbClr val="FF0000"/>
                          </a:solidFill>
                        </a:rPr>
                        <a:t>学习一般的应用运动活动。</a:t>
                      </a:r>
                      <a:endParaRPr lang="en" altLang="zh-CN" sz="14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zh-CN" sz="1400" dirty="0">
                          <a:solidFill>
                            <a:srgbClr val="FF0000"/>
                          </a:solidFill>
                        </a:rPr>
                        <a:t>At older ages, mastery of individually oriented physical education activities.</a:t>
                      </a:r>
                      <a:r>
                        <a:rPr lang="zh-CN" altLang="en-US" sz="1400" dirty="0">
                          <a:solidFill>
                            <a:srgbClr val="FF0000"/>
                          </a:solidFill>
                        </a:rPr>
                        <a:t>在较高年龄段，掌握面向个人的体育活动。</a:t>
                      </a:r>
                    </a:p>
                  </a:txBody>
                  <a:tcPr/>
                </a:tc>
                <a:extLst>
                  <a:ext uri="{0D108BD9-81ED-4DB2-BD59-A6C34878D82A}">
                    <a16:rowId xmlns:a16="http://schemas.microsoft.com/office/drawing/2014/main" val="3918760265"/>
                  </a:ext>
                </a:extLst>
              </a:tr>
              <a:tr h="805126">
                <a:tc>
                  <a:txBody>
                    <a:bodyPr/>
                    <a:lstStyle/>
                    <a:p>
                      <a:pPr algn="ctr"/>
                      <a:r>
                        <a:rPr lang="en-US" sz="1600" dirty="0">
                          <a:solidFill>
                            <a:srgbClr val="FF0000"/>
                          </a:solidFill>
                          <a:effectLst/>
                        </a:rPr>
                        <a:t>Additional information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rgbClr val="FF0000"/>
                          </a:solidFill>
                          <a:effectLst/>
                          <a:latin typeface="+mn-lt"/>
                          <a:ea typeface="+mn-ea"/>
                          <a:cs typeface="+mn-cs"/>
                        </a:rPr>
                        <a:t>其他資訊 </a:t>
                      </a:r>
                    </a:p>
                  </a:txBody>
                  <a:tcPr/>
                </a:tc>
                <a:tc>
                  <a:txBody>
                    <a:bodyPr/>
                    <a:lstStyle/>
                    <a:p>
                      <a:r>
                        <a:rPr lang="en" altLang="zh-CN" sz="1400" dirty="0">
                          <a:solidFill>
                            <a:srgbClr val="FF0000"/>
                          </a:solidFill>
                        </a:rPr>
                        <a:t>The subject of physical education at school is the cultural field, which is based on the activity of transforming (improving) one's own physical nature.</a:t>
                      </a:r>
                    </a:p>
                    <a:p>
                      <a:r>
                        <a:rPr lang="zh-CN" altLang="en-US" sz="1400" dirty="0">
                          <a:solidFill>
                            <a:srgbClr val="FF0000"/>
                          </a:solidFill>
                        </a:rPr>
                        <a:t>学校的体育课是文化领域，其基础是改造（改善）自己的身体本质的活动。</a:t>
                      </a:r>
                    </a:p>
                  </a:txBody>
                  <a:tcPr/>
                </a:tc>
                <a:extLst>
                  <a:ext uri="{0D108BD9-81ED-4DB2-BD59-A6C34878D82A}">
                    <a16:rowId xmlns:a16="http://schemas.microsoft.com/office/drawing/2014/main" val="1702367493"/>
                  </a:ext>
                </a:extLst>
              </a:tr>
            </a:tbl>
          </a:graphicData>
        </a:graphic>
      </p:graphicFrame>
    </p:spTree>
    <p:extLst>
      <p:ext uri="{BB962C8B-B14F-4D97-AF65-F5344CB8AC3E}">
        <p14:creationId xmlns:p14="http://schemas.microsoft.com/office/powerpoint/2010/main" val="3119342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5533B872-ADEB-4125-B28A-8065F46E55A0}"/>
              </a:ext>
            </a:extLst>
          </p:cNvPr>
          <p:cNvGraphicFramePr>
            <a:graphicFrameLocks noGrp="1"/>
          </p:cNvGraphicFramePr>
          <p:nvPr>
            <p:extLst>
              <p:ext uri="{D42A27DB-BD31-4B8C-83A1-F6EECF244321}">
                <p14:modId xmlns:p14="http://schemas.microsoft.com/office/powerpoint/2010/main" val="95772064"/>
              </p:ext>
            </p:extLst>
          </p:nvPr>
        </p:nvGraphicFramePr>
        <p:xfrm>
          <a:off x="468085" y="-585302"/>
          <a:ext cx="11255829" cy="7300818"/>
        </p:xfrm>
        <a:graphic>
          <a:graphicData uri="http://schemas.openxmlformats.org/drawingml/2006/table">
            <a:tbl>
              <a:tblPr firstRow="1" bandRow="1">
                <a:tableStyleId>{5C22544A-7EE6-4342-B048-85BDC9FD1C3A}</a:tableStyleId>
              </a:tblPr>
              <a:tblGrid>
                <a:gridCol w="1953839">
                  <a:extLst>
                    <a:ext uri="{9D8B030D-6E8A-4147-A177-3AD203B41FA5}">
                      <a16:colId xmlns:a16="http://schemas.microsoft.com/office/drawing/2014/main" val="3763131901"/>
                    </a:ext>
                  </a:extLst>
                </a:gridCol>
                <a:gridCol w="9301990">
                  <a:extLst>
                    <a:ext uri="{9D8B030D-6E8A-4147-A177-3AD203B41FA5}">
                      <a16:colId xmlns:a16="http://schemas.microsoft.com/office/drawing/2014/main" val="3855786155"/>
                    </a:ext>
                  </a:extLst>
                </a:gridCol>
              </a:tblGrid>
              <a:tr h="6554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r>
                        <a:rPr lang="en-US" altLang="zh-CN" sz="2400" b="0" i="0" dirty="0">
                          <a:solidFill>
                            <a:srgbClr val="C00000"/>
                          </a:solidFill>
                          <a:effectLst/>
                          <a:latin typeface="UICTFontTextStyleBody"/>
                        </a:rPr>
                        <a:t>The concept of substantive and procedural support for the modernization of general education.</a:t>
                      </a:r>
                      <a:r>
                        <a:rPr lang="ru-RU" altLang="zh-CN" sz="2400" b="1" i="0" dirty="0">
                          <a:solidFill>
                            <a:srgbClr val="C00000"/>
                          </a:solidFill>
                          <a:effectLst/>
                          <a:latin typeface=".AppleSystemUIFont"/>
                        </a:rPr>
                        <a:t> </a:t>
                      </a:r>
                      <a:r>
                        <a:rPr lang="zh-CN" altLang="en-US" sz="1800" b="0" i="0" dirty="0">
                          <a:solidFill>
                            <a:srgbClr val="C00000"/>
                          </a:solidFill>
                          <a:effectLst/>
                          <a:latin typeface=".PingFangSC-Regular"/>
                        </a:rPr>
                        <a:t>普通教育现代化的实质支持与程序支持概念。</a:t>
                      </a:r>
                      <a:endParaRPr lang="zh-CN" altLang="en-US" sz="1800" dirty="0">
                        <a:solidFill>
                          <a:srgbClr val="C00000"/>
                        </a:solidFill>
                        <a:effectLst/>
                        <a:latin typeface=".PingFang SC"/>
                      </a:endParaRPr>
                    </a:p>
                  </a:txBody>
                  <a:tcPr>
                    <a:solidFill>
                      <a:schemeClr val="accent2">
                        <a:lumMod val="20000"/>
                        <a:lumOff val="80000"/>
                      </a:schemeClr>
                    </a:solidFill>
                  </a:tcPr>
                </a:tc>
                <a:extLst>
                  <a:ext uri="{0D108BD9-81ED-4DB2-BD59-A6C34878D82A}">
                    <a16:rowId xmlns:a16="http://schemas.microsoft.com/office/drawing/2014/main" val="1503506425"/>
                  </a:ext>
                </a:extLst>
              </a:tr>
              <a:tr h="676471">
                <a:tc>
                  <a:txBody>
                    <a:bodyPr/>
                    <a:lstStyle/>
                    <a:p>
                      <a:r>
                        <a:rPr lang="en-US" sz="2000" dirty="0">
                          <a:solidFill>
                            <a:schemeClr val="tx1"/>
                          </a:solidFill>
                          <a:effectLst/>
                        </a:rPr>
                        <a:t>Authors, time, country</a:t>
                      </a: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altLang="zh-CN" sz="2000" dirty="0" err="1">
                          <a:effectLst/>
                          <a:latin typeface="Times New Roman" panose="02020603050405020304" pitchFamily="18" charset="0"/>
                          <a:ea typeface="Times New Roman" panose="02020603050405020304" pitchFamily="18" charset="0"/>
                        </a:rPr>
                        <a:t>Luk’yanenko</a:t>
                      </a:r>
                      <a:r>
                        <a:rPr lang="en-US" altLang="zh-CN" sz="2000" dirty="0">
                          <a:effectLst/>
                          <a:latin typeface="Times New Roman" panose="02020603050405020304" pitchFamily="18" charset="0"/>
                          <a:ea typeface="Times New Roman" panose="02020603050405020304" pitchFamily="18" charset="0"/>
                        </a:rPr>
                        <a:t> V.P. The ‘00s - the first decade of the 21st century 
21</a:t>
                      </a:r>
                      <a:r>
                        <a:rPr lang="zh-CN" altLang="en-US" sz="2000" dirty="0">
                          <a:effectLst/>
                          <a:latin typeface="Times New Roman" panose="02020603050405020304" pitchFamily="18" charset="0"/>
                          <a:ea typeface="Times New Roman" panose="02020603050405020304" pitchFamily="18" charset="0"/>
                        </a:rPr>
                        <a:t>世纪第一个十年</a:t>
                      </a:r>
                      <a:endParaRPr lang="x-none"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3654346828"/>
                  </a:ext>
                </a:extLst>
              </a:tr>
              <a:tr h="713984">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dk1"/>
                          </a:solidFill>
                          <a:effectLst/>
                          <a:latin typeface="+mn-lt"/>
                          <a:ea typeface="+mn-ea"/>
                          <a:cs typeface="+mn-cs"/>
                        </a:rPr>
                        <a:t>Educational (The need for a high level of general education in physical education)
</a:t>
                      </a:r>
                      <a:r>
                        <a:rPr lang="zh-CN" altLang="en-US" sz="1800" kern="1200" dirty="0">
                          <a:solidFill>
                            <a:schemeClr val="dk1"/>
                          </a:solidFill>
                          <a:effectLst/>
                          <a:latin typeface="+mn-lt"/>
                          <a:ea typeface="+mn-ea"/>
                          <a:cs typeface="+mn-cs"/>
                        </a:rPr>
                        <a:t>教育（体育教育需要高水平的普通教育）</a:t>
                      </a:r>
                      <a:endParaRPr lang="zh-Hant" altLang="en-US" sz="18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131776239"/>
                  </a:ext>
                </a:extLst>
              </a:tr>
              <a:tr h="893825">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x-none" sz="2000" dirty="0">
                        <a:solidFill>
                          <a:schemeClr val="tx1"/>
                        </a:solidFill>
                      </a:endParaRPr>
                    </a:p>
                  </a:txBody>
                  <a:tcPr>
                    <a:solidFill>
                      <a:srgbClr val="FFFFCC"/>
                    </a:solidFill>
                  </a:tcPr>
                </a:tc>
                <a:tc>
                  <a:txBody>
                    <a:bodyPr/>
                    <a:lstStyle/>
                    <a:p>
                      <a:r>
                        <a:rPr lang="en-US" altLang="zh-CN" b="0" i="0" dirty="0">
                          <a:effectLst/>
                          <a:latin typeface="UICTFontTextStyleBody"/>
                        </a:rPr>
                        <a:t>Strengthening </a:t>
                      </a:r>
                      <a:r>
                        <a:rPr lang="en-US" altLang="zh-CN" b="0" i="0" dirty="0" err="1">
                          <a:effectLst/>
                          <a:latin typeface="UICTFontTextStyleBody"/>
                        </a:rPr>
                        <a:t>health,increasing</a:t>
                      </a:r>
                      <a:r>
                        <a:rPr lang="en-US" altLang="zh-CN" b="0" i="0" dirty="0">
                          <a:effectLst/>
                          <a:latin typeface="UICTFontTextStyleBody"/>
                        </a:rPr>
                        <a:t> the level of motor skills through a variety of </a:t>
                      </a:r>
                      <a:r>
                        <a:rPr lang="en-US" altLang="zh-CN" b="0" i="0" dirty="0" err="1">
                          <a:effectLst/>
                          <a:latin typeface="UICTFontTextStyleBody"/>
                        </a:rPr>
                        <a:t>influences,forming</a:t>
                      </a:r>
                      <a:r>
                        <a:rPr lang="en-US" altLang="zh-CN" b="0" i="0" dirty="0">
                          <a:effectLst/>
                          <a:latin typeface="UICTFontTextStyleBody"/>
                        </a:rPr>
                        <a:t> a person’s attitude towards the world around </a:t>
                      </a:r>
                      <a:r>
                        <a:rPr lang="en-US" altLang="zh-CN" b="0" i="0" dirty="0" err="1">
                          <a:effectLst/>
                          <a:latin typeface="UICTFontTextStyleBody"/>
                        </a:rPr>
                        <a:t>him,towards</a:t>
                      </a:r>
                      <a:r>
                        <a:rPr lang="en-US" altLang="zh-CN" b="0" i="0" dirty="0">
                          <a:effectLst/>
                          <a:latin typeface="UICTFontTextStyleBody"/>
                        </a:rPr>
                        <a:t> his lifestyle and himself.</a:t>
                      </a:r>
                      <a:endParaRPr lang="en-US" altLang="zh-CN" dirty="0">
                        <a:effectLst/>
                        <a:latin typeface=".AppleSystemUIFont"/>
                      </a:endParaRPr>
                    </a:p>
                    <a:p>
                      <a:r>
                        <a:rPr lang="zh-CN" altLang="en-US" b="0" i="0" dirty="0">
                          <a:effectLst/>
                          <a:latin typeface=".PingFangSC-Regular"/>
                        </a:rPr>
                        <a:t>加强健康，通过各种影响提高运动技能水平，形成一个人对周围世界、生活方式和自己的态度。</a:t>
                      </a:r>
                      <a:endParaRPr lang="zh-CN" altLang="en-US" dirty="0">
                        <a:effectLst/>
                        <a:latin typeface=".PingFang SC"/>
                      </a:endParaRPr>
                    </a:p>
                  </a:txBody>
                  <a:tcPr>
                    <a:solidFill>
                      <a:srgbClr val="FFFFCC"/>
                    </a:solidFill>
                  </a:tcPr>
                </a:tc>
                <a:extLst>
                  <a:ext uri="{0D108BD9-81ED-4DB2-BD59-A6C34878D82A}">
                    <a16:rowId xmlns:a16="http://schemas.microsoft.com/office/drawing/2014/main" val="1112852836"/>
                  </a:ext>
                </a:extLst>
              </a:tr>
              <a:tr h="893825">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x-none" sz="2000" dirty="0">
                        <a:solidFill>
                          <a:schemeClr val="tx1"/>
                        </a:solidFill>
                      </a:endParaRPr>
                    </a:p>
                  </a:txBody>
                  <a:tcPr>
                    <a:solidFill>
                      <a:srgbClr val="FFFFCC"/>
                    </a:solidFill>
                  </a:tcPr>
                </a:tc>
                <a:tc>
                  <a:txBody>
                    <a:bodyPr/>
                    <a:lstStyle/>
                    <a:p>
                      <a:r>
                        <a:rPr lang="en-US" altLang="zh-CN" sz="1200" kern="1200" dirty="0">
                          <a:solidFill>
                            <a:schemeClr val="dk1"/>
                          </a:solidFill>
                          <a:effectLst/>
                          <a:latin typeface="+mn-lt"/>
                          <a:ea typeface="+mn-ea"/>
                          <a:cs typeface="+mn-cs"/>
                        </a:rPr>
                        <a:t>Improvement of vital motor abilities and skills with the associated development of physical qualities.
Formation of a conscious attitude towards regular exercises.
Formation of </a:t>
                      </a:r>
                      <a:r>
                        <a:rPr lang="en-US" altLang="zh-CN" sz="1200" kern="1200" dirty="0" err="1">
                          <a:solidFill>
                            <a:schemeClr val="dk1"/>
                          </a:solidFill>
                          <a:effectLst/>
                          <a:latin typeface="+mn-lt"/>
                          <a:ea typeface="+mn-ea"/>
                          <a:cs typeface="+mn-cs"/>
                        </a:rPr>
                        <a:t>culturological</a:t>
                      </a:r>
                      <a:r>
                        <a:rPr lang="en-US" altLang="zh-CN" sz="1200" kern="1200" dirty="0">
                          <a:solidFill>
                            <a:schemeClr val="dk1"/>
                          </a:solidFill>
                          <a:effectLst/>
                          <a:latin typeface="+mn-lt"/>
                          <a:ea typeface="+mn-ea"/>
                          <a:cs typeface="+mn-cs"/>
                        </a:rPr>
                        <a:t> knowledge about physical culture and Olympic movement, psychological-pedagogical and medical-biological foundations of physical culture activity of students.
Formation of special knowledge and ways of expedient influence on one‘s physical nature.
</a:t>
                      </a:r>
                      <a:r>
                        <a:rPr lang="zh-CN" altLang="en-US" sz="1100" kern="1200" dirty="0">
                          <a:solidFill>
                            <a:schemeClr val="dk1"/>
                          </a:solidFill>
                          <a:effectLst/>
                          <a:latin typeface="+mn-lt"/>
                          <a:ea typeface="+mn-ea"/>
                          <a:cs typeface="+mn-cs"/>
                        </a:rPr>
                        <a:t>改善重要的运动能力和技能与身体素质的相关发展。形成有意识地对待有规律运动的态度。
体育与奥林匹克运动文化学知识的形成，心理教育学的学生体育活动的医学生物学基础。
特殊知识的形成和对一个人的物理性质产生有利影响的方法。</a:t>
                      </a:r>
                      <a:endParaRPr lang="zh-Hant" altLang="en-US" sz="1200" kern="1200" dirty="0">
                        <a:solidFill>
                          <a:schemeClr val="dk1"/>
                        </a:solidFill>
                        <a:effectLst/>
                        <a:latin typeface="+mn-lt"/>
                        <a:ea typeface="+mn-ea"/>
                        <a:cs typeface="+mn-cs"/>
                      </a:endParaRPr>
                    </a:p>
                  </a:txBody>
                  <a:tcPr>
                    <a:solidFill>
                      <a:srgbClr val="FFFFCC"/>
                    </a:solidFill>
                  </a:tcPr>
                </a:tc>
                <a:extLst>
                  <a:ext uri="{0D108BD9-81ED-4DB2-BD59-A6C34878D82A}">
                    <a16:rowId xmlns:a16="http://schemas.microsoft.com/office/drawing/2014/main" val="2088944803"/>
                  </a:ext>
                </a:extLst>
              </a:tr>
              <a:tr h="988155">
                <a:tc>
                  <a:txBody>
                    <a:bodyPr/>
                    <a:lstStyle/>
                    <a:p>
                      <a:r>
                        <a:rPr lang="en-US" sz="16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chemeClr val="dk1"/>
                          </a:solidFill>
                          <a:effectLst/>
                          <a:latin typeface="+mn-lt"/>
                          <a:ea typeface="+mn-ea"/>
                          <a:cs typeface="+mn-cs"/>
                        </a:rPr>
                        <a:t>組織形式和手段 </a:t>
                      </a:r>
                    </a:p>
                  </a:txBody>
                  <a:tcPr>
                    <a:solidFill>
                      <a:srgbClr val="FFFFCC"/>
                    </a:solidFill>
                  </a:tcPr>
                </a:tc>
                <a:tc>
                  <a:txBody>
                    <a:bodyPr/>
                    <a:lstStyle/>
                    <a:p>
                      <a:r>
                        <a:rPr lang="en-US" altLang="zh-CN" sz="1600" b="0" i="0" dirty="0">
                          <a:effectLst/>
                          <a:latin typeface="UICTFontTextStyleBody"/>
                        </a:rPr>
                        <a:t>Formation of a system of physical activities as an intellectual basis for purposeful and effective motor activity of a person. organized in accordance with the laws of nature and the peculiarities of his individual development.</a:t>
                      </a:r>
                      <a:r>
                        <a:rPr lang="ru-RU" altLang="zh-CN" sz="1600" b="0" i="0" dirty="0">
                          <a:effectLst/>
                          <a:latin typeface=".AppleSystemUIFont"/>
                        </a:rPr>
                        <a:t> </a:t>
                      </a:r>
                      <a:r>
                        <a:rPr lang="en-US" altLang="zh-CN" sz="1600" b="0" i="0" dirty="0">
                          <a:effectLst/>
                          <a:latin typeface="UICTFontTextStyleBody"/>
                        </a:rPr>
                        <a:t>Games, relay races, physical education and sports activities. </a:t>
                      </a:r>
                      <a:endParaRPr lang="en-US" altLang="zh-CN" sz="1600" dirty="0">
                        <a:effectLst/>
                        <a:latin typeface=".AppleSystemUIFont"/>
                      </a:endParaRPr>
                    </a:p>
                    <a:p>
                      <a:r>
                        <a:rPr lang="zh-CN" altLang="en-US" sz="1600" b="0" i="0" dirty="0">
                          <a:effectLst/>
                          <a:latin typeface=".PingFangSC-Regular"/>
                        </a:rPr>
                        <a:t>形成一个身体活动系统，作为一个人有目的和有效的运动活动的智力基础。按照自然规律和个人发展特点组织起来的。游戏、接力赛、体育和体育活动。</a:t>
                      </a:r>
                      <a:endParaRPr lang="zh-CN" altLang="en-US" sz="1600" dirty="0">
                        <a:effectLst/>
                        <a:latin typeface=".PingFang SC"/>
                      </a:endParaRPr>
                    </a:p>
                  </a:txBody>
                  <a:tcPr>
                    <a:solidFill>
                      <a:srgbClr val="FFFFCC"/>
                    </a:solidFill>
                  </a:tcPr>
                </a:tc>
                <a:extLst>
                  <a:ext uri="{0D108BD9-81ED-4DB2-BD59-A6C34878D82A}">
                    <a16:rowId xmlns:a16="http://schemas.microsoft.com/office/drawing/2014/main" val="1200441986"/>
                  </a:ext>
                </a:extLst>
              </a:tr>
              <a:tr h="1054714">
                <a:tc>
                  <a:txBody>
                    <a:bodyPr/>
                    <a:lstStyle/>
                    <a:p>
                      <a:r>
                        <a:rPr lang="en-US" sz="16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400" kern="1200" dirty="0">
                          <a:solidFill>
                            <a:schemeClr val="dk1"/>
                          </a:solidFill>
                          <a:effectLst/>
                          <a:latin typeface="+mn-lt"/>
                          <a:ea typeface="+mn-ea"/>
                          <a:cs typeface="+mn-cs"/>
                        </a:rPr>
                        <a:t>其他資訊 </a:t>
                      </a:r>
                    </a:p>
                  </a:txBody>
                  <a:tcPr>
                    <a:solidFill>
                      <a:srgbClr val="FFFFCC"/>
                    </a:solidFill>
                  </a:tcPr>
                </a:tc>
                <a:tc>
                  <a:txBody>
                    <a:bodyPr/>
                    <a:lstStyle/>
                    <a:p>
                      <a:r>
                        <a:rPr lang="en-US" altLang="zh-CN" sz="1600" b="0" i="0" dirty="0">
                          <a:effectLst/>
                          <a:latin typeface="UICTFontTextStyleBody"/>
                        </a:rPr>
                        <a:t>Organization of motor activity in full accordance with individual abilities, opportunities and interests</a:t>
                      </a:r>
                      <a:endParaRPr lang="en-US" altLang="zh-CN" sz="1600" dirty="0">
                        <a:effectLst/>
                        <a:latin typeface=".AppleSystemUIFont"/>
                      </a:endParaRPr>
                    </a:p>
                    <a:p>
                      <a:r>
                        <a:rPr lang="zh-CN" altLang="en-US" sz="1600" b="0" i="0" dirty="0">
                          <a:effectLst/>
                          <a:latin typeface=".PingFangSC-Regular"/>
                        </a:rPr>
                        <a:t>完全根据个人能力、机会和兴趣组织运动活动</a:t>
                      </a:r>
                      <a:r>
                        <a:rPr lang="zh-CN" altLang="en-US" sz="1600" b="0" i="0" dirty="0">
                          <a:effectLst/>
                          <a:latin typeface="Times New Roman" panose="02020603050405020304" pitchFamily="18" charset="0"/>
                        </a:rPr>
                        <a:t>。</a:t>
                      </a:r>
                      <a:endParaRPr lang="zh-CN" altLang="en-US" sz="1600" dirty="0">
                        <a:effectLst/>
                        <a:latin typeface=".PingFang SC"/>
                      </a:endParaRPr>
                    </a:p>
                  </a:txBody>
                  <a:tcPr>
                    <a:solidFill>
                      <a:srgbClr val="FFFFCC"/>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22342608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graphicFrame>
        <p:nvGraphicFramePr>
          <p:cNvPr id="5" name="表格 4"/>
          <p:cNvGraphicFramePr/>
          <p:nvPr>
            <p:custDataLst>
              <p:tags r:id="rId1"/>
            </p:custDataLst>
            <p:extLst>
              <p:ext uri="{D42A27DB-BD31-4B8C-83A1-F6EECF244321}">
                <p14:modId xmlns:p14="http://schemas.microsoft.com/office/powerpoint/2010/main" val="811348221"/>
              </p:ext>
            </p:extLst>
          </p:nvPr>
        </p:nvGraphicFramePr>
        <p:xfrm>
          <a:off x="635" y="260127"/>
          <a:ext cx="12191365" cy="5890569"/>
        </p:xfrm>
        <a:graphic>
          <a:graphicData uri="http://schemas.openxmlformats.org/drawingml/2006/table">
            <a:tbl>
              <a:tblPr firstRow="1" bandRow="1">
                <a:tableStyleId>{5C22544A-7EE6-4342-B048-85BDC9FD1C3A}</a:tableStyleId>
              </a:tblPr>
              <a:tblGrid>
                <a:gridCol w="2470716">
                  <a:extLst>
                    <a:ext uri="{9D8B030D-6E8A-4147-A177-3AD203B41FA5}">
                      <a16:colId xmlns:a16="http://schemas.microsoft.com/office/drawing/2014/main" val="20000"/>
                    </a:ext>
                  </a:extLst>
                </a:gridCol>
                <a:gridCol w="1952368">
                  <a:extLst>
                    <a:ext uri="{9D8B030D-6E8A-4147-A177-3AD203B41FA5}">
                      <a16:colId xmlns:a16="http://schemas.microsoft.com/office/drawing/2014/main" val="20001"/>
                    </a:ext>
                  </a:extLst>
                </a:gridCol>
                <a:gridCol w="7768281">
                  <a:extLst>
                    <a:ext uri="{9D8B030D-6E8A-4147-A177-3AD203B41FA5}">
                      <a16:colId xmlns:a16="http://schemas.microsoft.com/office/drawing/2014/main" val="20002"/>
                    </a:ext>
                  </a:extLst>
                </a:gridCol>
              </a:tblGrid>
              <a:tr h="683260">
                <a:tc>
                  <a:txBody>
                    <a:bodyPr/>
                    <a:lstStyle/>
                    <a:p>
                      <a:pPr>
                        <a:buNone/>
                      </a:pPr>
                      <a:r>
                        <a:rPr lang="en-US" altLang="zh-CN" sz="1200"/>
                        <a:t>name</a:t>
                      </a:r>
                      <a:r>
                        <a:rPr lang="zh-CN" altLang="en-US" sz="1200"/>
                        <a:t>名称</a:t>
                      </a:r>
                    </a:p>
                  </a:txBody>
                  <a:tcPr/>
                </a:tc>
                <a:tc>
                  <a:txBody>
                    <a:bodyPr/>
                    <a:lstStyle/>
                    <a:p>
                      <a:pPr>
                        <a:buNone/>
                      </a:pPr>
                      <a:r>
                        <a:rPr lang="zh-CN" altLang="en-US"/>
                        <a:t>Modern domestic concept</a:t>
                      </a:r>
                      <a:r>
                        <a:rPr lang="zh-CN" altLang="en-US" sz="1800">
                          <a:sym typeface="+mn-ea"/>
                        </a:rPr>
                        <a:t>现代国内概念</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800" b="1" kern="1200" dirty="0">
                          <a:solidFill>
                            <a:schemeClr val="lt1"/>
                          </a:solidFill>
                          <a:effectLst/>
                          <a:latin typeface="+mn-lt"/>
                          <a:ea typeface="+mn-ea"/>
                          <a:cs typeface="+mn-cs"/>
                        </a:rPr>
                        <a:t>The concept of sportification of physical education</a:t>
                      </a:r>
                    </a:p>
                    <a:p>
                      <a:pPr>
                        <a:buNone/>
                      </a:pPr>
                      <a:r>
                        <a:rPr lang="zh-CN" altLang="en-US" sz="1400" dirty="0">
                          <a:sym typeface="+mn-ea"/>
                        </a:rPr>
                        <a:t>体育教育概念</a:t>
                      </a:r>
                    </a:p>
                  </a:txBody>
                  <a:tcPr/>
                </a:tc>
                <a:extLst>
                  <a:ext uri="{0D108BD9-81ED-4DB2-BD59-A6C34878D82A}">
                    <a16:rowId xmlns:a16="http://schemas.microsoft.com/office/drawing/2014/main" val="10000"/>
                  </a:ext>
                </a:extLst>
              </a:tr>
              <a:tr h="553085">
                <a:tc>
                  <a:txBody>
                    <a:bodyPr/>
                    <a:lstStyle/>
                    <a:p>
                      <a:pPr>
                        <a:buNone/>
                      </a:pPr>
                      <a:r>
                        <a:rPr lang="zh-CN" altLang="en-US" sz="1200"/>
                        <a:t>Author/representative, Time, country</a:t>
                      </a:r>
                      <a:r>
                        <a:rPr lang="zh-CN" altLang="en-US" sz="1200">
                          <a:sym typeface="+mn-ea"/>
                        </a:rPr>
                        <a:t>作者/代表，时间，国家</a:t>
                      </a:r>
                    </a:p>
                  </a:txBody>
                  <a:tcPr/>
                </a:tc>
                <a:tc>
                  <a:txBody>
                    <a:bodyPr/>
                    <a:lstStyle/>
                    <a:p>
                      <a:pPr>
                        <a:buNone/>
                      </a:pPr>
                      <a:endParaRPr lang="zh-CN" altLang="en-US"/>
                    </a:p>
                  </a:txBody>
                  <a:tcPr/>
                </a:tc>
                <a:tc>
                  <a:txBody>
                    <a:bodyPr/>
                    <a:lstStyle/>
                    <a:p>
                      <a:pPr>
                        <a:buNone/>
                      </a:pPr>
                      <a:r>
                        <a:rPr lang="zh-CN" altLang="en-US" sz="1400"/>
                        <a:t>Balsevich V. K. Russia 1990s XX - 21st century</a:t>
                      </a:r>
                    </a:p>
                    <a:p>
                      <a:pPr>
                        <a:buNone/>
                      </a:pPr>
                      <a:r>
                        <a:rPr lang="zh-CN" altLang="en-US" sz="1400"/>
                        <a:t>Balsevich V. K. 俄罗斯 90 年代 XX - 零二十一世纪</a:t>
                      </a:r>
                    </a:p>
                  </a:txBody>
                  <a:tcPr/>
                </a:tc>
                <a:extLst>
                  <a:ext uri="{0D108BD9-81ED-4DB2-BD59-A6C34878D82A}">
                    <a16:rowId xmlns:a16="http://schemas.microsoft.com/office/drawing/2014/main" val="10001"/>
                  </a:ext>
                </a:extLst>
              </a:tr>
              <a:tr h="390525">
                <a:tc>
                  <a:txBody>
                    <a:bodyPr/>
                    <a:lstStyle/>
                    <a:p>
                      <a:pPr>
                        <a:buNone/>
                      </a:pPr>
                      <a:r>
                        <a:rPr lang="zh-CN" altLang="en-US" sz="1200"/>
                        <a:t>Focus </a:t>
                      </a:r>
                      <a:r>
                        <a:rPr lang="zh-CN" altLang="en-US" sz="1200">
                          <a:sym typeface="+mn-ea"/>
                        </a:rPr>
                        <a:t>重点</a:t>
                      </a:r>
                    </a:p>
                  </a:txBody>
                  <a:tcPr/>
                </a:tc>
                <a:tc>
                  <a:txBody>
                    <a:bodyPr/>
                    <a:lstStyle/>
                    <a:p>
                      <a:pPr>
                        <a:buNone/>
                      </a:pPr>
                      <a:endParaRPr lang="zh-CN"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800" kern="1200" dirty="0">
                          <a:solidFill>
                            <a:schemeClr val="dk1"/>
                          </a:solidFill>
                          <a:effectLst/>
                          <a:latin typeface="+mn-lt"/>
                          <a:ea typeface="+mn-ea"/>
                          <a:cs typeface="+mn-cs"/>
                        </a:rPr>
                        <a:t>Sport-activated</a:t>
                      </a:r>
                    </a:p>
                    <a:p>
                      <a:pPr>
                        <a:buNone/>
                      </a:pPr>
                      <a:r>
                        <a:rPr lang="zh-CN" altLang="en-US" sz="1400" dirty="0"/>
                        <a:t>运动型浴室</a:t>
                      </a:r>
                    </a:p>
                  </a:txBody>
                  <a:tcPr/>
                </a:tc>
                <a:extLst>
                  <a:ext uri="{0D108BD9-81ED-4DB2-BD59-A6C34878D82A}">
                    <a16:rowId xmlns:a16="http://schemas.microsoft.com/office/drawing/2014/main" val="10002"/>
                  </a:ext>
                </a:extLst>
              </a:tr>
              <a:tr h="770101">
                <a:tc>
                  <a:txBody>
                    <a:bodyPr/>
                    <a:lstStyle/>
                    <a:p>
                      <a:pPr>
                        <a:buNone/>
                      </a:pPr>
                      <a:r>
                        <a:rPr lang="zh-CN" altLang="en-US" sz="1200"/>
                        <a:t>The target目标</a:t>
                      </a:r>
                    </a:p>
                  </a:txBody>
                  <a:tcPr/>
                </a:tc>
                <a:tc>
                  <a:txBody>
                    <a:bodyPr/>
                    <a:lstStyle/>
                    <a:p>
                      <a:pPr>
                        <a:buNone/>
                      </a:pPr>
                      <a:endParaRPr lang="zh-CN" altLang="en-US" dirty="0"/>
                    </a:p>
                  </a:txBody>
                  <a:tcPr/>
                </a:tc>
                <a:tc>
                  <a:txBody>
                    <a:bodyPr/>
                    <a:lstStyle/>
                    <a:p>
                      <a:pPr>
                        <a:buNone/>
                      </a:pPr>
                      <a:r>
                        <a:rPr lang="zh-CN" altLang="en-US" sz="1400"/>
                        <a:t>T</a:t>
                      </a:r>
                      <a:r>
                        <a:rPr lang="zh-CN" altLang="en-US" sz="1200"/>
                        <a:t>he socialization of one's activities provides natural conditions for the formation of his social activities and successful life through the formation of sports technology, sports activities and sports culture一个人的活动社会化，通过体育技术、体育活动、体育文化的形成，为他的社会活动和成功生活的形成提供自然条件</a:t>
                      </a:r>
                    </a:p>
                  </a:txBody>
                  <a:tcPr/>
                </a:tc>
                <a:extLst>
                  <a:ext uri="{0D108BD9-81ED-4DB2-BD59-A6C34878D82A}">
                    <a16:rowId xmlns:a16="http://schemas.microsoft.com/office/drawing/2014/main" val="10003"/>
                  </a:ext>
                </a:extLst>
              </a:tr>
              <a:tr h="1297957">
                <a:tc>
                  <a:txBody>
                    <a:bodyPr/>
                    <a:lstStyle/>
                    <a:p>
                      <a:pPr>
                        <a:buNone/>
                      </a:pPr>
                      <a:r>
                        <a:rPr lang="zh-CN" altLang="en-US" sz="1200" dirty="0"/>
                        <a:t>task任务</a:t>
                      </a:r>
                    </a:p>
                  </a:txBody>
                  <a:tcPr/>
                </a:tc>
                <a:tc>
                  <a:txBody>
                    <a:bodyPr/>
                    <a:lstStyle/>
                    <a:p>
                      <a:pPr>
                        <a:lnSpc>
                          <a:spcPct val="80000"/>
                        </a:lnSpc>
                        <a:buNone/>
                      </a:pPr>
                      <a:endParaRPr lang="zh-CN" altLang="en-US"/>
                    </a:p>
                  </a:txBody>
                  <a:tcPr/>
                </a:tc>
                <a:tc>
                  <a:txBody>
                    <a:bodyPr/>
                    <a:lstStyle/>
                    <a:p>
                      <a:pPr>
                        <a:buNone/>
                      </a:pPr>
                      <a:r>
                        <a:rPr lang="zh-CN" altLang="en-US" sz="1400"/>
                        <a:t>Develop physical fitness and athletic ability through sports training. Development value, physical culture and sports knowledge, abilities and skills. Health is the body form and function quality and the stability of the positive dynamic personal attributes. Assist in the establishment and development of schools and interschool sports training clubs通过运动训练的方法发展身体素质和运动能力。发展价值学、体育文化和体育知识、能力和技能。健康形成是机体形态和功能品质和个人属性的稳定积极动态。协助学校和校际体育训练俱乐部的开设和发展。</a:t>
                      </a:r>
                    </a:p>
                  </a:txBody>
                  <a:tcPr/>
                </a:tc>
                <a:extLst>
                  <a:ext uri="{0D108BD9-81ED-4DB2-BD59-A6C34878D82A}">
                    <a16:rowId xmlns:a16="http://schemas.microsoft.com/office/drawing/2014/main" val="10004"/>
                  </a:ext>
                </a:extLst>
              </a:tr>
              <a:tr h="1149178">
                <a:tc>
                  <a:txBody>
                    <a:bodyPr/>
                    <a:lstStyle/>
                    <a:p>
                      <a:pPr>
                        <a:buNone/>
                      </a:pPr>
                      <a:r>
                        <a:rPr lang="zh-CN" altLang="en-US" sz="1200"/>
                        <a:t>The form and means of organization组织的形式和手段</a:t>
                      </a:r>
                    </a:p>
                  </a:txBody>
                  <a:tcPr/>
                </a:tc>
                <a:tc>
                  <a:txBody>
                    <a:bodyPr/>
                    <a:lstStyle/>
                    <a:p>
                      <a:pPr>
                        <a:buNone/>
                      </a:pPr>
                      <a:endParaRPr lang="zh-CN" altLang="en-US"/>
                    </a:p>
                  </a:txBody>
                  <a:tcPr/>
                </a:tc>
                <a:tc>
                  <a:txBody>
                    <a:bodyPr/>
                    <a:lstStyle/>
                    <a:p>
                      <a:pPr>
                        <a:buNone/>
                      </a:pPr>
                      <a:r>
                        <a:rPr lang="zh-CN" altLang="en-US" sz="1400"/>
                        <a:t>Classroom sports and extracurricular sports. The physical education part of the course. In the school organization form of sports activities of the club. The theory of sports and the Olympic movement history courses. The subject "sports culture".课堂体育化与课外体育。 体育部分的课程。在学校组织体育活动的俱乐部形式。体育理论和奥林匹克运动历史课程。学科“体育文化”。</a:t>
                      </a:r>
                    </a:p>
                  </a:txBody>
                  <a:tcPr/>
                </a:tc>
                <a:extLst>
                  <a:ext uri="{0D108BD9-81ED-4DB2-BD59-A6C34878D82A}">
                    <a16:rowId xmlns:a16="http://schemas.microsoft.com/office/drawing/2014/main" val="10005"/>
                  </a:ext>
                </a:extLst>
              </a:tr>
              <a:tr h="553085">
                <a:tc>
                  <a:txBody>
                    <a:bodyPr/>
                    <a:lstStyle/>
                    <a:p>
                      <a:pPr>
                        <a:buNone/>
                      </a:pPr>
                      <a:r>
                        <a:rPr lang="zh-CN" altLang="en-US" sz="1200"/>
                        <a:t>Additional information额外信息</a:t>
                      </a:r>
                    </a:p>
                  </a:txBody>
                  <a:tcPr/>
                </a:tc>
                <a:tc>
                  <a:txBody>
                    <a:bodyPr/>
                    <a:lstStyle/>
                    <a:p>
                      <a:pPr>
                        <a:buNone/>
                      </a:pPr>
                      <a:endParaRPr lang="zh-CN" altLang="en-US"/>
                    </a:p>
                  </a:txBody>
                  <a:tcPr/>
                </a:tc>
                <a:tc>
                  <a:txBody>
                    <a:bodyPr/>
                    <a:lstStyle/>
                    <a:p>
                      <a:pPr>
                        <a:buNone/>
                      </a:pPr>
                      <a:r>
                        <a:rPr lang="zh-CN" altLang="en-US" sz="1400" dirty="0"/>
                        <a:t>Students are obligated to freely choose a sport or other form of physical activity学生有义务自由选择一项运动或其他形式的体育活动</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p:cNvGraphicFramePr>
            <a:graphicFrameLocks noGrp="1"/>
          </p:cNvGraphicFramePr>
          <p:nvPr>
            <p:custDataLst>
              <p:tags r:id="rId1"/>
            </p:custDataLst>
          </p:nvPr>
        </p:nvGraphicFramePr>
        <p:xfrm>
          <a:off x="468085" y="217887"/>
          <a:ext cx="11255829" cy="6079387"/>
        </p:xfrm>
        <a:graphic>
          <a:graphicData uri="http://schemas.openxmlformats.org/drawingml/2006/table">
            <a:tbl>
              <a:tblPr firstRow="1" bandRow="1">
                <a:tableStyleId>{5C22544A-7EE6-4342-B048-85BDC9FD1C3A}</a:tableStyleId>
              </a:tblPr>
              <a:tblGrid>
                <a:gridCol w="2536372">
                  <a:extLst>
                    <a:ext uri="{9D8B030D-6E8A-4147-A177-3AD203B41FA5}">
                      <a16:colId xmlns:a16="http://schemas.microsoft.com/office/drawing/2014/main" val="20000"/>
                    </a:ext>
                  </a:extLst>
                </a:gridCol>
                <a:gridCol w="8719457">
                  <a:extLst>
                    <a:ext uri="{9D8B030D-6E8A-4147-A177-3AD203B41FA5}">
                      <a16:colId xmlns:a16="http://schemas.microsoft.com/office/drawing/2014/main" val="20001"/>
                    </a:ext>
                  </a:extLst>
                </a:gridCol>
              </a:tblGrid>
              <a:tr h="65547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en-US"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2">
                        <a:lumMod val="20000"/>
                        <a:lumOff val="80000"/>
                      </a:schemeClr>
                    </a:solidFill>
                  </a:tcPr>
                </a:tc>
                <a:tc>
                  <a:txBody>
                    <a:bodyPr/>
                    <a:lstStyle/>
                    <a:p>
                      <a:pPr indent="215900">
                        <a:lnSpc>
                          <a:spcPct val="80000"/>
                        </a:lnSpc>
                        <a:spcAft>
                          <a:spcPts val="0"/>
                        </a:spcAft>
                      </a:pPr>
                      <a:r>
                        <a:rPr lang="en-US" altLang="en-US" sz="2400" b="1" kern="1200" dirty="0">
                          <a:solidFill>
                            <a:schemeClr val="accent2">
                              <a:lumMod val="50000"/>
                            </a:schemeClr>
                          </a:solidFill>
                          <a:effectLst/>
                          <a:latin typeface="+mn-lt"/>
                          <a:ea typeface="+mn-ea"/>
                          <a:cs typeface="+mn-cs"/>
                        </a:rPr>
                        <a:t>A comprehensive concept of physical education</a:t>
                      </a:r>
                    </a:p>
                    <a:p>
                      <a:pPr indent="215900">
                        <a:lnSpc>
                          <a:spcPct val="80000"/>
                        </a:lnSpc>
                        <a:spcAft>
                          <a:spcPts val="0"/>
                        </a:spcAft>
                      </a:pPr>
                      <a:r>
                        <a:rPr lang="en-US" altLang="en-US" sz="2400" b="1" kern="1200" dirty="0">
                          <a:solidFill>
                            <a:schemeClr val="accent2">
                              <a:lumMod val="50000"/>
                            </a:schemeClr>
                          </a:solidFill>
                          <a:effectLst/>
                          <a:latin typeface="+mn-lt"/>
                          <a:ea typeface="+mn-ea"/>
                          <a:cs typeface="+mn-cs"/>
                        </a:rPr>
                        <a:t>全面的体育教育理念</a:t>
                      </a:r>
                    </a:p>
                  </a:txBody>
                  <a:tcPr>
                    <a:solidFill>
                      <a:schemeClr val="accent2">
                        <a:lumMod val="20000"/>
                        <a:lumOff val="80000"/>
                      </a:schemeClr>
                    </a:solidFill>
                  </a:tcPr>
                </a:tc>
                <a:extLst>
                  <a:ext uri="{0D108BD9-81ED-4DB2-BD59-A6C34878D82A}">
                    <a16:rowId xmlns:a16="http://schemas.microsoft.com/office/drawing/2014/main" val="10000"/>
                  </a:ext>
                </a:extLst>
              </a:tr>
              <a:tr h="749980">
                <a:tc>
                  <a:txBody>
                    <a:bodyPr/>
                    <a:lstStyle/>
                    <a:p>
                      <a:r>
                        <a:rPr lang="en-US" sz="2000" dirty="0">
                          <a:solidFill>
                            <a:schemeClr val="tx1"/>
                          </a:solidFill>
                          <a:effectLst/>
                        </a:rPr>
                        <a:t>Authors, time, country</a:t>
                      </a:r>
                    </a:p>
                    <a:p>
                      <a:r>
                        <a:rPr lang="en-US" altLang="en-US" sz="1800" kern="1200" dirty="0">
                          <a:solidFill>
                            <a:schemeClr val="dk1"/>
                          </a:solidFill>
                          <a:effectLst/>
                          <a:latin typeface="+mn-lt"/>
                          <a:ea typeface="+mn-ea"/>
                          <a:cs typeface="+mn-cs"/>
                        </a:rPr>
                        <a:t>作者， 時間， 國家</a:t>
                      </a:r>
                      <a:endParaRPr lang="x-none" sz="2000" dirty="0">
                        <a:solidFill>
                          <a:schemeClr val="tx1"/>
                        </a:solidFill>
                      </a:endParaRP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Lyakh V.I.</a:t>
                      </a:r>
                      <a:r>
                        <a:rPr lang="en-US" altLang="x-none" sz="2000" dirty="0">
                          <a:effectLst/>
                          <a:latin typeface="Times New Roman" panose="02020603050405020304" pitchFamily="18" charset="0"/>
                          <a:ea typeface="Times New Roman" panose="02020603050405020304" pitchFamily="18" charset="0"/>
                        </a:rPr>
                        <a:t> 利亚克 V.I.</a:t>
                      </a:r>
                    </a:p>
                  </a:txBody>
                  <a:tcPr>
                    <a:solidFill>
                      <a:srgbClr val="FFFFCC"/>
                    </a:solidFill>
                  </a:tcPr>
                </a:tc>
                <a:extLst>
                  <a:ext uri="{0D108BD9-81ED-4DB2-BD59-A6C34878D82A}">
                    <a16:rowId xmlns:a16="http://schemas.microsoft.com/office/drawing/2014/main" val="10001"/>
                  </a:ext>
                </a:extLst>
              </a:tr>
              <a:tr h="561925">
                <a:tc>
                  <a:txBody>
                    <a:bodyPr/>
                    <a:lstStyle/>
                    <a:p>
                      <a:r>
                        <a:rPr lang="en-US" sz="2000" dirty="0">
                          <a:solidFill>
                            <a:schemeClr val="tx1"/>
                          </a:solidFill>
                          <a:effectLst/>
                        </a:rPr>
                        <a:t>Directivity</a:t>
                      </a:r>
                    </a:p>
                    <a:p>
                      <a:r>
                        <a:rPr lang="en-US"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Complex    复杂的</a:t>
                      </a:r>
                    </a:p>
                  </a:txBody>
                  <a:tcPr>
                    <a:solidFill>
                      <a:srgbClr val="FFFFCC"/>
                    </a:solidFill>
                  </a:tcPr>
                </a:tc>
                <a:extLst>
                  <a:ext uri="{0D108BD9-81ED-4DB2-BD59-A6C34878D82A}">
                    <a16:rowId xmlns:a16="http://schemas.microsoft.com/office/drawing/2014/main" val="10002"/>
                  </a:ext>
                </a:extLst>
              </a:tr>
              <a:tr h="559640">
                <a:tc>
                  <a:txBody>
                    <a:bodyPr/>
                    <a:lstStyle/>
                    <a:p>
                      <a:r>
                        <a:rPr lang="en-US" sz="2000" dirty="0">
                          <a:solidFill>
                            <a:schemeClr val="tx1"/>
                          </a:solidFill>
                          <a:effectLst/>
                        </a:rPr>
                        <a:t>Purpose</a:t>
                      </a:r>
                    </a:p>
                    <a:p>
                      <a:r>
                        <a:rPr lang="en-US" altLang="en-US" sz="1800" kern="1200" dirty="0">
                          <a:solidFill>
                            <a:schemeClr val="dk1"/>
                          </a:solidFill>
                          <a:effectLst/>
                          <a:latin typeface="+mn-lt"/>
                          <a:ea typeface="+mn-ea"/>
                          <a:cs typeface="+mn-cs"/>
                        </a:rPr>
                        <a:t>目的</a:t>
                      </a:r>
                      <a:endParaRPr lang="x-none" sz="2000" dirty="0">
                        <a:solidFill>
                          <a:schemeClr val="tx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Promoting the formation of a well-rounded personality   促进全面人格的形成</a:t>
                      </a:r>
                    </a:p>
                  </a:txBody>
                  <a:tcPr>
                    <a:solidFill>
                      <a:srgbClr val="FFFFCC"/>
                    </a:solidFill>
                  </a:tcPr>
                </a:tc>
                <a:extLst>
                  <a:ext uri="{0D108BD9-81ED-4DB2-BD59-A6C34878D82A}">
                    <a16:rowId xmlns:a16="http://schemas.microsoft.com/office/drawing/2014/main" val="10003"/>
                  </a:ext>
                </a:extLst>
              </a:tr>
              <a:tr h="893825">
                <a:tc>
                  <a:txBody>
                    <a:bodyPr/>
                    <a:lstStyle/>
                    <a:p>
                      <a:r>
                        <a:rPr lang="en-US" sz="2000" dirty="0">
                          <a:solidFill>
                            <a:schemeClr val="tx1"/>
                          </a:solidFill>
                        </a:rPr>
                        <a:t>Tasks</a:t>
                      </a:r>
                    </a:p>
                    <a:p>
                      <a:r>
                        <a:rPr lang="en-US" altLang="en-US" sz="1800" kern="1200" dirty="0">
                          <a:solidFill>
                            <a:schemeClr val="dk1"/>
                          </a:solidFill>
                          <a:effectLst/>
                          <a:latin typeface="+mn-lt"/>
                          <a:ea typeface="+mn-ea"/>
                          <a:cs typeface="+mn-cs"/>
                        </a:rPr>
                        <a:t>任務</a:t>
                      </a:r>
                      <a:endParaRPr lang="x-none" sz="2000" dirty="0">
                        <a:solidFill>
                          <a:schemeClr val="tx1"/>
                        </a:solidFill>
                      </a:endParaRPr>
                    </a:p>
                  </a:txBody>
                  <a:tcPr>
                    <a:solidFill>
                      <a:srgbClr val="FFFFCC"/>
                    </a:solidFill>
                  </a:tcPr>
                </a:tc>
                <a:tc>
                  <a:txBody>
                    <a:bodyPr/>
                    <a:lstStyle/>
                    <a:p>
                      <a:r>
                        <a:rPr lang="en-US" altLang="en-US" sz="1800" kern="1200" dirty="0">
                          <a:solidFill>
                            <a:schemeClr val="dk1"/>
                          </a:solidFill>
                          <a:effectLst/>
                          <a:latin typeface="+mn-lt"/>
                          <a:ea typeface="+mn-ea"/>
                          <a:cs typeface="+mn-cs"/>
                        </a:rPr>
                        <a:t>Mastering by students of the basics of physical culture, Diversified development of motor abilities, Ability to carry out proper motor, physical culture and health and sports activities学生掌握体育基础知识，多元化发展运动能力，开展适当的运动、体育和健康体育活动的能力</a:t>
                      </a:r>
                    </a:p>
                  </a:txBody>
                  <a:tcPr>
                    <a:solidFill>
                      <a:srgbClr val="FFFFCC"/>
                    </a:solidFill>
                  </a:tcPr>
                </a:tc>
                <a:extLst>
                  <a:ext uri="{0D108BD9-81ED-4DB2-BD59-A6C34878D82A}">
                    <a16:rowId xmlns:a16="http://schemas.microsoft.com/office/drawing/2014/main" val="10004"/>
                  </a:ext>
                </a:extLst>
              </a:tr>
              <a:tr h="988155">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組織形式和手段 </a:t>
                      </a:r>
                    </a:p>
                  </a:txBody>
                  <a:tcPr>
                    <a:solidFill>
                      <a:srgbClr val="FFFFCC"/>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defRPr/>
                      </a:pPr>
                      <a:r>
                        <a:rPr lang="x-none" sz="2000" dirty="0">
                          <a:effectLst/>
                          <a:latin typeface="Times New Roman" panose="02020603050405020304" pitchFamily="18" charset="0"/>
                          <a:ea typeface="Times New Roman" panose="02020603050405020304" pitchFamily="18" charset="0"/>
                        </a:rPr>
                        <a:t>Physical education lessons, physical culture and recreational activities in the mode of academic and extended day, extracurricular work, physical culture and sports events are mandatory events)体育课，学术和延长日模式的体育和娱乐活动，课外工作，体育和体育赛事是强制性事件）</a:t>
                      </a:r>
                    </a:p>
                  </a:txBody>
                  <a:tcPr>
                    <a:solidFill>
                      <a:srgbClr val="FFFFCC"/>
                    </a:solidFill>
                  </a:tcPr>
                </a:tc>
                <a:extLst>
                  <a:ext uri="{0D108BD9-81ED-4DB2-BD59-A6C34878D82A}">
                    <a16:rowId xmlns:a16="http://schemas.microsoft.com/office/drawing/2014/main" val="10005"/>
                  </a:ext>
                </a:extLst>
              </a:tr>
              <a:tr h="1054714">
                <a:tc>
                  <a:txBody>
                    <a:bodyPr/>
                    <a:lstStyle/>
                    <a:p>
                      <a:r>
                        <a:rPr lang="en-US" sz="2000" dirty="0">
                          <a:solidFill>
                            <a:schemeClr val="tx1"/>
                          </a:solidFill>
                          <a:effectLst/>
                        </a:rPr>
                        <a:t>Additional information</a:t>
                      </a:r>
                    </a:p>
                    <a:p>
                      <a:pPr marL="0" marR="0" lvl="0" indent="0" algn="l" defTabSz="914400" rtl="0" eaLnBrk="1" fontAlgn="auto" latinLnBrk="0" hangingPunct="1">
                        <a:lnSpc>
                          <a:spcPct val="100000"/>
                        </a:lnSpc>
                        <a:spcBef>
                          <a:spcPts val="0"/>
                        </a:spcBef>
                        <a:spcAft>
                          <a:spcPts val="0"/>
                        </a:spcAft>
                        <a:buClrTx/>
                        <a:buSzTx/>
                        <a:buFontTx/>
                        <a:buNone/>
                        <a:defRPr/>
                      </a:pPr>
                      <a:r>
                        <a:rPr lang="en-US" altLang="en-US" sz="1800" kern="1200" dirty="0">
                          <a:solidFill>
                            <a:schemeClr val="dk1"/>
                          </a:solidFill>
                          <a:effectLst/>
                          <a:latin typeface="+mn-lt"/>
                          <a:ea typeface="+mn-ea"/>
                          <a:cs typeface="+mn-cs"/>
                        </a:rPr>
                        <a:t>其他資訊 </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x-none" sz="2000" dirty="0">
                        <a:effectLst/>
                        <a:latin typeface="Times New Roman" panose="02020603050405020304" pitchFamily="18" charset="0"/>
                        <a:ea typeface="Times New Roman" panose="02020603050405020304" pitchFamily="18" charset="0"/>
                      </a:endParaRPr>
                    </a:p>
                  </a:txBody>
                  <a:tcPr>
                    <a:solidFill>
                      <a:srgbClr val="FFFFCC"/>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D7CBC3C5-DFC3-43CD-AD99-FD65B10E25A0}"/>
              </a:ext>
            </a:extLst>
          </p:cNvPr>
          <p:cNvGraphicFramePr>
            <a:graphicFrameLocks noGrp="1"/>
          </p:cNvGraphicFramePr>
          <p:nvPr>
            <p:extLst>
              <p:ext uri="{D42A27DB-BD31-4B8C-83A1-F6EECF244321}">
                <p14:modId xmlns:p14="http://schemas.microsoft.com/office/powerpoint/2010/main" val="2616983701"/>
              </p:ext>
            </p:extLst>
          </p:nvPr>
        </p:nvGraphicFramePr>
        <p:xfrm>
          <a:off x="537210" y="217887"/>
          <a:ext cx="11186704" cy="6569549"/>
        </p:xfrm>
        <a:graphic>
          <a:graphicData uri="http://schemas.openxmlformats.org/drawingml/2006/table">
            <a:tbl>
              <a:tblPr firstRow="1" bandRow="1">
                <a:tableStyleId>{5C22544A-7EE6-4342-B048-85BDC9FD1C3A}</a:tableStyleId>
              </a:tblPr>
              <a:tblGrid>
                <a:gridCol w="2180938">
                  <a:extLst>
                    <a:ext uri="{9D8B030D-6E8A-4147-A177-3AD203B41FA5}">
                      <a16:colId xmlns:a16="http://schemas.microsoft.com/office/drawing/2014/main" val="3763131901"/>
                    </a:ext>
                  </a:extLst>
                </a:gridCol>
                <a:gridCol w="9005766">
                  <a:extLst>
                    <a:ext uri="{9D8B030D-6E8A-4147-A177-3AD203B41FA5}">
                      <a16:colId xmlns:a16="http://schemas.microsoft.com/office/drawing/2014/main" val="3855786155"/>
                    </a:ext>
                  </a:extLst>
                </a:gridCol>
              </a:tblGrid>
              <a:tr h="6448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2">
                              <a:lumMod val="50000"/>
                            </a:schemeClr>
                          </a:solidFill>
                          <a:effectLst/>
                          <a:latin typeface="Times New Roman" panose="02020603050405020304" pitchFamily="18" charset="0"/>
                          <a:ea typeface="Times New Roman" panose="02020603050405020304" pitchFamily="18" charset="0"/>
                        </a:rPr>
                        <a:t>Name</a:t>
                      </a:r>
                      <a:endParaRPr lang="x-none" sz="2000" dirty="0">
                        <a:solidFill>
                          <a:schemeClr val="accent2">
                            <a:lumMod val="50000"/>
                          </a:schemeClr>
                        </a:solidFill>
                        <a:effectLst/>
                        <a:latin typeface="Times New Roman" panose="02020603050405020304" pitchFamily="18" charset="0"/>
                        <a:ea typeface="Times New Roman" panose="02020603050405020304" pitchFamily="18" charset="0"/>
                      </a:endParaRPr>
                    </a:p>
                    <a:p>
                      <a:r>
                        <a:rPr lang="zh-Hant" altLang="en-US" sz="1800" b="1" kern="1200" dirty="0">
                          <a:solidFill>
                            <a:schemeClr val="accent2">
                              <a:lumMod val="50000"/>
                            </a:schemeClr>
                          </a:solidFill>
                          <a:effectLst/>
                          <a:latin typeface="+mn-lt"/>
                          <a:ea typeface="+mn-ea"/>
                          <a:cs typeface="+mn-cs"/>
                        </a:rPr>
                        <a:t>名字</a:t>
                      </a:r>
                      <a:endParaRPr lang="x-none" sz="2000" dirty="0">
                        <a:solidFill>
                          <a:schemeClr val="accent2">
                            <a:lumMod val="50000"/>
                          </a:schemeClr>
                        </a:solidFill>
                      </a:endParaRPr>
                    </a:p>
                  </a:txBody>
                  <a:tcPr>
                    <a:solidFill>
                      <a:schemeClr val="accent4">
                        <a:lumMod val="60000"/>
                        <a:lumOff val="4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 sz="2400" b="1" kern="1200" dirty="0">
                          <a:solidFill>
                            <a:schemeClr val="accent2">
                              <a:lumMod val="75000"/>
                            </a:schemeClr>
                          </a:solidFill>
                          <a:effectLst/>
                          <a:latin typeface="+mn-lt"/>
                          <a:ea typeface="+mn-ea"/>
                          <a:cs typeface="+mn-cs"/>
                        </a:rPr>
                        <a:t>The Concept of a Comprehensive Theory of Physical Education</a:t>
                      </a:r>
                    </a:p>
                    <a:p>
                      <a:r>
                        <a:rPr lang="zh-Hant" altLang="en-US" sz="1800" b="0" kern="1200" dirty="0">
                          <a:solidFill>
                            <a:schemeClr val="tx1"/>
                          </a:solidFill>
                          <a:effectLst/>
                          <a:latin typeface="+mn-lt"/>
                          <a:ea typeface="+mn-ea"/>
                          <a:cs typeface="+mn-cs"/>
                        </a:rPr>
                        <a:t>綜合體育理論概念</a:t>
                      </a:r>
                    </a:p>
                  </a:txBody>
                  <a:tcPr>
                    <a:solidFill>
                      <a:schemeClr val="accent4">
                        <a:lumMod val="60000"/>
                        <a:lumOff val="40000"/>
                      </a:schemeClr>
                    </a:solidFill>
                  </a:tcPr>
                </a:tc>
                <a:extLst>
                  <a:ext uri="{0D108BD9-81ED-4DB2-BD59-A6C34878D82A}">
                    <a16:rowId xmlns:a16="http://schemas.microsoft.com/office/drawing/2014/main" val="1503506425"/>
                  </a:ext>
                </a:extLst>
              </a:tr>
              <a:tr h="937893">
                <a:tc>
                  <a:txBody>
                    <a:bodyPr/>
                    <a:lstStyle/>
                    <a:p>
                      <a:r>
                        <a:rPr lang="en-US" sz="2000" dirty="0">
                          <a:solidFill>
                            <a:schemeClr val="tx1"/>
                          </a:solidFill>
                          <a:effectLst/>
                        </a:rPr>
                        <a:t>Authors, time, country</a:t>
                      </a:r>
                    </a:p>
                    <a:p>
                      <a:r>
                        <a:rPr lang="zh-Hant" altLang="en-US" sz="1800" kern="1200" dirty="0">
                          <a:solidFill>
                            <a:schemeClr val="dk1"/>
                          </a:solidFill>
                          <a:effectLst/>
                          <a:latin typeface="+mn-lt"/>
                          <a:ea typeface="+mn-ea"/>
                          <a:cs typeface="+mn-cs"/>
                        </a:rPr>
                        <a:t>作者， 時間， 國家</a:t>
                      </a:r>
                      <a:endParaRPr lang="x-none" sz="2000" dirty="0">
                        <a:solidFill>
                          <a:schemeClr val="tx1"/>
                        </a:solidFill>
                      </a:endParaRPr>
                    </a:p>
                  </a:txBody>
                  <a:tcPr>
                    <a:solidFill>
                      <a:schemeClr val="accent4">
                        <a:lumMod val="20000"/>
                        <a:lumOff val="80000"/>
                      </a:schemeClr>
                    </a:solidFill>
                  </a:tcPr>
                </a:tc>
                <a:tc>
                  <a:txBody>
                    <a:bodyPr/>
                    <a:lstStyle/>
                    <a:p>
                      <a:pPr indent="215900">
                        <a:lnSpc>
                          <a:spcPct val="80000"/>
                        </a:lnSpc>
                        <a:spcAft>
                          <a:spcPts val="0"/>
                        </a:spcAft>
                      </a:pPr>
                      <a:endParaRPr lang="ru-RU" sz="1800" dirty="0">
                        <a:effectLst/>
                      </a:endParaRPr>
                    </a:p>
                    <a:p>
                      <a:pPr indent="215900">
                        <a:lnSpc>
                          <a:spcPct val="80000"/>
                        </a:lnSpc>
                        <a:spcAft>
                          <a:spcPts val="0"/>
                        </a:spcAft>
                      </a:pPr>
                      <a:r>
                        <a:rPr lang="en-US" altLang="zh-CN" b="0" i="0" dirty="0" err="1">
                          <a:solidFill>
                            <a:schemeClr val="tx1"/>
                          </a:solidFill>
                          <a:effectLst/>
                          <a:latin typeface="Roboto" panose="020B0604020202020204" pitchFamily="2" charset="0"/>
                        </a:rPr>
                        <a:t>Stolyarov</a:t>
                      </a:r>
                      <a:r>
                        <a:rPr lang="en-US" altLang="zh-CN" b="0" i="0" dirty="0">
                          <a:solidFill>
                            <a:schemeClr val="tx1"/>
                          </a:solidFill>
                          <a:effectLst/>
                          <a:latin typeface="Roboto" panose="020B0604020202020204" pitchFamily="2" charset="0"/>
                        </a:rPr>
                        <a:t> V. I.</a:t>
                      </a:r>
                    </a:p>
                    <a:p>
                      <a:pPr indent="215900">
                        <a:lnSpc>
                          <a:spcPct val="80000"/>
                        </a:lnSpc>
                        <a:spcAft>
                          <a:spcPts val="0"/>
                        </a:spcAft>
                      </a:pPr>
                      <a:r>
                        <a:rPr lang="zh-CN" altLang="en-US" b="0" i="0" dirty="0">
                          <a:solidFill>
                            <a:schemeClr val="tx1"/>
                          </a:solidFill>
                          <a:effectLst/>
                          <a:latin typeface="Roboto" panose="020B0604020202020204" pitchFamily="2" charset="0"/>
                        </a:rPr>
                        <a:t>斯托利亚罗夫</a:t>
                      </a:r>
                      <a:endParaRPr lang="en-US" altLang="zh-CN" b="0" i="0" dirty="0">
                        <a:solidFill>
                          <a:schemeClr val="tx1"/>
                        </a:solidFill>
                        <a:effectLst/>
                        <a:latin typeface="Roboto" panose="020B0604020202020204" pitchFamily="2" charset="0"/>
                      </a:endParaRPr>
                    </a:p>
                  </a:txBody>
                  <a:tcPr>
                    <a:solidFill>
                      <a:schemeClr val="accent4">
                        <a:lumMod val="20000"/>
                        <a:lumOff val="80000"/>
                      </a:schemeClr>
                    </a:solidFill>
                  </a:tcPr>
                </a:tc>
                <a:extLst>
                  <a:ext uri="{0D108BD9-81ED-4DB2-BD59-A6C34878D82A}">
                    <a16:rowId xmlns:a16="http://schemas.microsoft.com/office/drawing/2014/main" val="3654346828"/>
                  </a:ext>
                </a:extLst>
              </a:tr>
              <a:tr h="644801">
                <a:tc>
                  <a:txBody>
                    <a:bodyPr/>
                    <a:lstStyle/>
                    <a:p>
                      <a:r>
                        <a:rPr lang="en-US" sz="2000" dirty="0">
                          <a:solidFill>
                            <a:schemeClr val="tx1"/>
                          </a:solidFill>
                          <a:effectLst/>
                        </a:rPr>
                        <a:t>Directivity</a:t>
                      </a:r>
                    </a:p>
                    <a:p>
                      <a:r>
                        <a:rPr lang="zh-Hant" altLang="en-US" sz="1800" kern="1200" dirty="0">
                          <a:solidFill>
                            <a:schemeClr val="dk1"/>
                          </a:solidFill>
                          <a:effectLst/>
                          <a:latin typeface="+mn-lt"/>
                          <a:ea typeface="+mn-ea"/>
                          <a:cs typeface="+mn-cs"/>
                        </a:rPr>
                        <a:t>方向性</a:t>
                      </a:r>
                      <a:endParaRPr lang="x-none" sz="2000" dirty="0">
                        <a:solidFill>
                          <a:schemeClr val="tx1"/>
                        </a:solidFill>
                      </a:endParaRPr>
                    </a:p>
                  </a:txBody>
                  <a:tcPr>
                    <a:solidFill>
                      <a:schemeClr val="accent4">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 sz="2400" kern="1200" dirty="0">
                          <a:solidFill>
                            <a:schemeClr val="dk1"/>
                          </a:solidFill>
                          <a:effectLst/>
                          <a:latin typeface="+mn-lt"/>
                          <a:ea typeface="+mn-ea"/>
                          <a:cs typeface="+mn-cs"/>
                        </a:rPr>
                        <a:t>Complex</a:t>
                      </a:r>
                      <a:r>
                        <a:rPr lang="ru-RU" sz="2400" kern="1200" dirty="0">
                          <a:solidFill>
                            <a:schemeClr val="dk1"/>
                          </a:solidFill>
                          <a:effectLst/>
                          <a:latin typeface="+mn-lt"/>
                          <a:ea typeface="+mn-ea"/>
                          <a:cs typeface="+mn-cs"/>
                        </a:rPr>
                        <a:t> </a:t>
                      </a:r>
                      <a:r>
                        <a:rPr lang="zh-CN" altLang="en-US" sz="1800" u="none" dirty="0">
                          <a:solidFill>
                            <a:schemeClr val="tx1"/>
                          </a:solidFill>
                          <a:effectLst/>
                        </a:rPr>
                        <a:t>复杂的</a:t>
                      </a:r>
                      <a:endParaRPr lang="x-none" sz="1800" kern="1200" dirty="0">
                        <a:solidFill>
                          <a:schemeClr val="tx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31776239"/>
                  </a:ext>
                </a:extLst>
              </a:tr>
              <a:tr h="937832">
                <a:tc>
                  <a:txBody>
                    <a:bodyPr/>
                    <a:lstStyle/>
                    <a:p>
                      <a:r>
                        <a:rPr lang="en-US" sz="2000" dirty="0">
                          <a:solidFill>
                            <a:schemeClr val="tx1"/>
                          </a:solidFill>
                          <a:effectLst/>
                        </a:rPr>
                        <a:t>Purpose</a:t>
                      </a:r>
                    </a:p>
                    <a:p>
                      <a:r>
                        <a:rPr lang="zh-Hant" altLang="en-US" sz="1800" kern="1200" dirty="0">
                          <a:solidFill>
                            <a:schemeClr val="dk1"/>
                          </a:solidFill>
                          <a:effectLst/>
                          <a:latin typeface="+mn-lt"/>
                          <a:ea typeface="+mn-ea"/>
                          <a:cs typeface="+mn-cs"/>
                        </a:rPr>
                        <a:t>目的</a:t>
                      </a:r>
                      <a:endParaRPr lang="x-none" sz="2000" dirty="0">
                        <a:solidFill>
                          <a:schemeClr val="tx1"/>
                        </a:solidFill>
                      </a:endParaRPr>
                    </a:p>
                  </a:txBody>
                  <a:tcPr>
                    <a:solidFill>
                      <a:schemeClr val="accent4">
                        <a:lumMod val="20000"/>
                        <a:lumOff val="80000"/>
                      </a:schemeClr>
                    </a:solidFill>
                  </a:tcPr>
                </a:tc>
                <a:tc>
                  <a:txBody>
                    <a:bodyPr/>
                    <a:lstStyle/>
                    <a:p>
                      <a:pPr marL="0" marR="0" lvl="0" indent="215900" algn="l" defTabSz="914400" rtl="0" eaLnBrk="1" fontAlgn="auto" latinLnBrk="0" hangingPunct="1">
                        <a:lnSpc>
                          <a:spcPct val="80000"/>
                        </a:lnSpc>
                        <a:spcBef>
                          <a:spcPts val="0"/>
                        </a:spcBef>
                        <a:spcAft>
                          <a:spcPts val="0"/>
                        </a:spcAft>
                        <a:buClrTx/>
                        <a:buSzTx/>
                        <a:buFontTx/>
                        <a:buNone/>
                        <a:tabLst/>
                        <a:defRPr/>
                      </a:pPr>
                      <a:r>
                        <a:rPr lang="en-US" sz="1800" dirty="0">
                          <a:effectLst/>
                        </a:rPr>
                        <a:t>Formation of a culture of health, a culture of physique and motor culture, the formation of students' emotional joy from a healthy and active lifestyle
</a:t>
                      </a:r>
                      <a:r>
                        <a:rPr lang="zh-CN" altLang="en-US" sz="1800" dirty="0">
                          <a:effectLst/>
                        </a:rPr>
                        <a:t>健康文化的形成，体质和运动文化的形成，从健康积极的生活方式中形成学生的情感愉悦</a:t>
                      </a:r>
                      <a:endParaRPr lang="x-none" sz="1800" kern="1200" dirty="0">
                        <a:solidFill>
                          <a:schemeClr val="dk1"/>
                        </a:solidFill>
                        <a:effectLst/>
                        <a:latin typeface="+mn-lt"/>
                        <a:ea typeface="+mn-ea"/>
                        <a:cs typeface="+mn-cs"/>
                      </a:endParaRPr>
                    </a:p>
                  </a:txBody>
                  <a:tcPr>
                    <a:solidFill>
                      <a:schemeClr val="accent4">
                        <a:lumMod val="20000"/>
                        <a:lumOff val="80000"/>
                      </a:schemeClr>
                    </a:solidFill>
                  </a:tcPr>
                </a:tc>
                <a:extLst>
                  <a:ext uri="{0D108BD9-81ED-4DB2-BD59-A6C34878D82A}">
                    <a16:rowId xmlns:a16="http://schemas.microsoft.com/office/drawing/2014/main" val="1112852836"/>
                  </a:ext>
                </a:extLst>
              </a:tr>
              <a:tr h="1569505">
                <a:tc>
                  <a:txBody>
                    <a:bodyPr/>
                    <a:lstStyle/>
                    <a:p>
                      <a:r>
                        <a:rPr lang="en-US" sz="2000" dirty="0">
                          <a:solidFill>
                            <a:schemeClr val="tx1"/>
                          </a:solidFill>
                        </a:rPr>
                        <a:t>Tasks</a:t>
                      </a:r>
                    </a:p>
                    <a:p>
                      <a:r>
                        <a:rPr lang="zh-Hant" altLang="en-US" sz="1800" kern="1200" dirty="0">
                          <a:solidFill>
                            <a:schemeClr val="dk1"/>
                          </a:solidFill>
                          <a:effectLst/>
                          <a:latin typeface="+mn-lt"/>
                          <a:ea typeface="+mn-ea"/>
                          <a:cs typeface="+mn-cs"/>
                        </a:rPr>
                        <a:t>任務</a:t>
                      </a:r>
                      <a:endParaRPr lang="x-none" sz="2000" dirty="0">
                        <a:solidFill>
                          <a:schemeClr val="tx1"/>
                        </a:solidFill>
                      </a:endParaRPr>
                    </a:p>
                  </a:txBody>
                  <a:tcPr>
                    <a:solidFill>
                      <a:schemeClr val="accent4">
                        <a:lumMod val="20000"/>
                        <a:lumOff val="80000"/>
                      </a:schemeClr>
                    </a:solidFill>
                  </a:tcPr>
                </a:tc>
                <a:tc>
                  <a:txBody>
                    <a:bodyPr/>
                    <a:lstStyle/>
                    <a:p>
                      <a:pPr indent="215900">
                        <a:lnSpc>
                          <a:spcPct val="80000"/>
                        </a:lnSpc>
                        <a:spcAft>
                          <a:spcPts val="0"/>
                        </a:spcAft>
                      </a:pPr>
                      <a:r>
                        <a:rPr lang="en-US" sz="1800" dirty="0">
                          <a:effectLst/>
                        </a:rPr>
                        <a:t>Formation of an orientation towards constant bodily self-improvement. Formation of knowledge and skills to maintain and promote </a:t>
                      </a:r>
                      <a:r>
                        <a:rPr lang="en-US" sz="1800" dirty="0" err="1">
                          <a:effectLst/>
                        </a:rPr>
                        <a:t>health.Formation</a:t>
                      </a:r>
                      <a:r>
                        <a:rPr lang="en-US" sz="1800" dirty="0">
                          <a:effectLst/>
                        </a:rPr>
                        <a:t> and increase of the level of culture of personality-oriented motor activity. Formation of interest and humanistic attitude to sports and promotion of sports activity of students.
</a:t>
                      </a:r>
                      <a:r>
                        <a:rPr lang="zh-CN" altLang="en-US" sz="1800" dirty="0">
                          <a:effectLst/>
                        </a:rPr>
                        <a:t>形成不断身体自我改善的方向。 形成维持和促进健康的知识和技能。以个性为导向的运动活动文化水平的形成和提高。 培养学生对体育的兴趣和人文态度，促进学生的体育活动</a:t>
                      </a:r>
                      <a:endParaRPr lang="x-none"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2088944803"/>
                  </a:ext>
                </a:extLst>
              </a:tr>
              <a:tr h="937893">
                <a:tc>
                  <a:txBody>
                    <a:bodyPr/>
                    <a:lstStyle/>
                    <a:p>
                      <a:r>
                        <a:rPr lang="en-US" sz="2000" dirty="0">
                          <a:solidFill>
                            <a:schemeClr val="tx1"/>
                          </a:solidFill>
                          <a:effectLst/>
                        </a:rPr>
                        <a:t>Forms and means of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Hant" altLang="en-US" sz="1800" kern="1200" dirty="0">
                          <a:solidFill>
                            <a:schemeClr val="dk1"/>
                          </a:solidFill>
                          <a:effectLst/>
                          <a:latin typeface="+mn-lt"/>
                          <a:ea typeface="+mn-ea"/>
                          <a:cs typeface="+mn-cs"/>
                        </a:rPr>
                        <a:t>組織形式和手段 </a:t>
                      </a:r>
                    </a:p>
                  </a:txBody>
                  <a:tcPr>
                    <a:solidFill>
                      <a:schemeClr val="accent4">
                        <a:lumMod val="20000"/>
                        <a:lumOff val="80000"/>
                      </a:schemeClr>
                    </a:solidFill>
                  </a:tcPr>
                </a:tc>
                <a:tc>
                  <a:txBody>
                    <a:bodyPr/>
                    <a:lstStyle/>
                    <a:p>
                      <a:pPr indent="215900">
                        <a:lnSpc>
                          <a:spcPct val="80000"/>
                        </a:lnSpc>
                        <a:spcAft>
                          <a:spcPts val="0"/>
                        </a:spcAft>
                      </a:pPr>
                      <a:r>
                        <a:rPr lang="en-US" sz="1800" dirty="0">
                          <a:effectLst/>
                        </a:rPr>
                        <a:t>Physical culture and sports work at school based on the principles of humanistic pedagogy and psychology. Complementing traditional means with other forms and methods.
</a:t>
                      </a:r>
                      <a:r>
                        <a:rPr lang="zh-CN" altLang="en-US" sz="1800" dirty="0">
                          <a:effectLst/>
                        </a:rPr>
                        <a:t>基于人文教育学和心理学原理的学校体育和体育工作。 用其他形式和方法补充传统手段。</a:t>
                      </a:r>
                      <a:endParaRPr lang="x-none"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1200441986"/>
                  </a:ext>
                </a:extLst>
              </a:tr>
              <a:tr h="670208">
                <a:tc gridSpan="2">
                  <a:txBody>
                    <a:bodyPr/>
                    <a:lstStyle/>
                    <a:p>
                      <a:r>
                        <a:rPr lang="en-US" sz="2000" dirty="0">
                          <a:solidFill>
                            <a:schemeClr val="tx1"/>
                          </a:solidFill>
                          <a:effectLst/>
                        </a:rPr>
                        <a:t>Additional information</a:t>
                      </a:r>
                      <a:r>
                        <a:rPr lang="ru-RU" sz="2000" dirty="0">
                          <a:solidFill>
                            <a:schemeClr val="tx1"/>
                          </a:solidFill>
                          <a:effectLst/>
                        </a:rPr>
                        <a:t>    </a:t>
                      </a:r>
                      <a:r>
                        <a:rPr lang="en-US" altLang="zh-CN" sz="1800" dirty="0">
                          <a:effectLst/>
                        </a:rPr>
                        <a:t>NO</a:t>
                      </a:r>
                      <a:r>
                        <a:rPr lang="zh-CN" altLang="en-US" sz="1800" dirty="0">
                          <a:effectLst/>
                        </a:rPr>
                        <a:t>没有</a:t>
                      </a:r>
                      <a:endParaRPr lang="x-none"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tc hMerge="1">
                  <a:txBody>
                    <a:bodyPr/>
                    <a:lstStyle/>
                    <a:p>
                      <a:pPr indent="215900">
                        <a:lnSpc>
                          <a:spcPct val="80000"/>
                        </a:lnSpc>
                        <a:spcAft>
                          <a:spcPts val="0"/>
                        </a:spcAft>
                      </a:pPr>
                      <a:endParaRPr lang="x-none" sz="2000" dirty="0">
                        <a:effectLst/>
                        <a:latin typeface="Times New Roman" panose="02020603050405020304" pitchFamily="18" charset="0"/>
                        <a:ea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val="3021279995"/>
                  </a:ext>
                </a:extLst>
              </a:tr>
            </a:tbl>
          </a:graphicData>
        </a:graphic>
      </p:graphicFrame>
    </p:spTree>
    <p:extLst>
      <p:ext uri="{BB962C8B-B14F-4D97-AF65-F5344CB8AC3E}">
        <p14:creationId xmlns:p14="http://schemas.microsoft.com/office/powerpoint/2010/main" val="3419158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2ED1854-BBB6-4316-A2E7-7BBD91607EED}"/>
              </a:ext>
            </a:extLst>
          </p:cNvPr>
          <p:cNvSpPr>
            <a:spLocks noGrp="1"/>
          </p:cNvSpPr>
          <p:nvPr>
            <p:ph idx="1"/>
          </p:nvPr>
        </p:nvSpPr>
        <p:spPr>
          <a:xfrm>
            <a:off x="479854" y="392240"/>
            <a:ext cx="11320849" cy="5971489"/>
          </a:xfrm>
        </p:spPr>
        <p:txBody>
          <a:bodyPr>
            <a:normAutofit/>
          </a:bodyPr>
          <a:lstStyle/>
          <a:p>
            <a:pPr marL="0" indent="0">
              <a:buNone/>
            </a:pPr>
            <a:r>
              <a:rPr lang="ru-RU" i="1" dirty="0">
                <a:solidFill>
                  <a:srgbClr val="0070C0"/>
                </a:solidFill>
              </a:rPr>
              <a:t>1. </a:t>
            </a:r>
            <a:r>
              <a:rPr lang="en-US" i="1" dirty="0">
                <a:solidFill>
                  <a:srgbClr val="0070C0"/>
                </a:solidFill>
              </a:rPr>
              <a:t>Concepts of physical education with an educational orientation </a:t>
            </a:r>
            <a:r>
              <a:rPr lang="en-US" dirty="0"/>
              <a:t>(the goal is to combine motor and cognitive activities in the process of physical education (including classroom and extracurricular forms of classes), to provide an integrated solution to educational, educational and recreational tasks.</a:t>
            </a:r>
            <a:endParaRPr lang="ru-RU" dirty="0"/>
          </a:p>
          <a:p>
            <a:pPr marL="0" indent="0">
              <a:buNone/>
            </a:pPr>
            <a:r>
              <a:rPr lang="zh-Hant" altLang="en-US" sz="2400" dirty="0"/>
              <a:t>體育概念以教育為重點（旨在將運動和認知活動納入體育教育過程</a:t>
            </a:r>
            <a:endParaRPr lang="ru-RU" altLang="zh-Hant" sz="2400" dirty="0"/>
          </a:p>
          <a:p>
            <a:pPr marL="0" indent="0">
              <a:buNone/>
            </a:pPr>
            <a:r>
              <a:rPr lang="zh-Hant" altLang="en-US" sz="2400" dirty="0"/>
              <a:t>（包括泌尿和課外活動），為教育、教育和健康挑戰提供一體化解決方案</a:t>
            </a:r>
            <a:r>
              <a:rPr lang="en-US" dirty="0"/>
              <a:t>
</a:t>
            </a:r>
            <a:r>
              <a:rPr lang="ru-RU" dirty="0"/>
              <a:t>2. </a:t>
            </a:r>
            <a:r>
              <a:rPr lang="en-US" i="1" dirty="0">
                <a:solidFill>
                  <a:srgbClr val="0070C0"/>
                </a:solidFill>
              </a:rPr>
              <a:t>Concepts of physical education, focused on the personality of the student.</a:t>
            </a:r>
            <a:endParaRPr lang="ru-RU" i="1" dirty="0">
              <a:solidFill>
                <a:srgbClr val="0070C0"/>
              </a:solidFill>
            </a:endParaRPr>
          </a:p>
          <a:p>
            <a:pPr marL="0" indent="0">
              <a:buNone/>
            </a:pPr>
            <a:r>
              <a:rPr lang="zh-Hant" altLang="en-US" dirty="0"/>
              <a:t>以學生個性為中心的體育概念</a:t>
            </a:r>
          </a:p>
          <a:p>
            <a:pPr marL="0" indent="0">
              <a:buNone/>
            </a:pPr>
            <a:r>
              <a:rPr lang="ru-RU" i="1" dirty="0"/>
              <a:t>3. </a:t>
            </a:r>
            <a:r>
              <a:rPr lang="en-US" i="1" dirty="0">
                <a:solidFill>
                  <a:srgbClr val="0070C0"/>
                </a:solidFill>
              </a:rPr>
              <a:t>Concepts of physical education </a:t>
            </a:r>
            <a:r>
              <a:rPr lang="en-US" dirty="0"/>
              <a:t>(emphasis on learning to move). </a:t>
            </a:r>
            <a:endParaRPr lang="ru-RU" dirty="0"/>
          </a:p>
          <a:p>
            <a:pPr marL="0" indent="0">
              <a:buNone/>
            </a:pPr>
            <a:r>
              <a:rPr lang="zh-Hant" altLang="en-US" dirty="0"/>
              <a:t>體育概念（重點是運動訓練）</a:t>
            </a:r>
            <a:r>
              <a:rPr lang="en-US" dirty="0"/>
              <a:t>
</a:t>
            </a:r>
            <a:endParaRPr lang="ru-BY" dirty="0"/>
          </a:p>
        </p:txBody>
      </p:sp>
    </p:spTree>
    <p:extLst>
      <p:ext uri="{BB962C8B-B14F-4D97-AF65-F5344CB8AC3E}">
        <p14:creationId xmlns:p14="http://schemas.microsoft.com/office/powerpoint/2010/main" val="410222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0E5181-74B2-4D2E-8C47-FCA73D830A4C}"/>
              </a:ext>
            </a:extLst>
          </p:cNvPr>
          <p:cNvSpPr>
            <a:spLocks noGrp="1"/>
          </p:cNvSpPr>
          <p:nvPr>
            <p:ph idx="1"/>
          </p:nvPr>
        </p:nvSpPr>
        <p:spPr>
          <a:xfrm>
            <a:off x="591065" y="589948"/>
            <a:ext cx="10515600" cy="5749067"/>
          </a:xfrm>
        </p:spPr>
        <p:txBody>
          <a:bodyPr>
            <a:normAutofit/>
          </a:bodyPr>
          <a:lstStyle/>
          <a:p>
            <a:pPr marL="0" indent="0">
              <a:buNone/>
            </a:pPr>
            <a:r>
              <a:rPr lang="ru-RU" i="1" dirty="0">
                <a:solidFill>
                  <a:srgbClr val="0070C0"/>
                </a:solidFill>
              </a:rPr>
              <a:t>4. </a:t>
            </a:r>
            <a:r>
              <a:rPr lang="en-US" i="1" dirty="0">
                <a:solidFill>
                  <a:srgbClr val="0070C0"/>
                </a:solidFill>
              </a:rPr>
              <a:t>Concepts of sported physical education </a:t>
            </a:r>
            <a:r>
              <a:rPr lang="en-US" dirty="0"/>
              <a:t>(physical education with sports orientation)</a:t>
            </a:r>
            <a:endParaRPr lang="ru-RU" dirty="0"/>
          </a:p>
          <a:p>
            <a:pPr marL="0" indent="0">
              <a:buNone/>
            </a:pPr>
            <a:r>
              <a:rPr lang="zh-Hant" altLang="en-US" dirty="0"/>
              <a:t>體育體育概念（以體育為導向的體育教育）</a:t>
            </a:r>
          </a:p>
          <a:p>
            <a:pPr marL="0" indent="0">
              <a:buNone/>
            </a:pPr>
            <a:r>
              <a:rPr lang="ru-RU" i="1" dirty="0">
                <a:solidFill>
                  <a:srgbClr val="0070C0"/>
                </a:solidFill>
              </a:rPr>
              <a:t>5. </a:t>
            </a:r>
            <a:r>
              <a:rPr lang="en-US" i="1" dirty="0">
                <a:solidFill>
                  <a:srgbClr val="0070C0"/>
                </a:solidFill>
              </a:rPr>
              <a:t>Concepts of physical education of </a:t>
            </a:r>
            <a:r>
              <a:rPr lang="en-US" i="1" dirty="0" err="1">
                <a:solidFill>
                  <a:srgbClr val="0070C0"/>
                </a:solidFill>
              </a:rPr>
              <a:t>valeological</a:t>
            </a:r>
            <a:r>
              <a:rPr lang="en-US" i="1" dirty="0">
                <a:solidFill>
                  <a:srgbClr val="0070C0"/>
                </a:solidFill>
              </a:rPr>
              <a:t> orientation </a:t>
            </a:r>
            <a:endParaRPr lang="ru-RU" i="1" dirty="0">
              <a:solidFill>
                <a:srgbClr val="0070C0"/>
              </a:solidFill>
            </a:endParaRPr>
          </a:p>
          <a:p>
            <a:pPr marL="0" indent="0">
              <a:buNone/>
            </a:pPr>
            <a:r>
              <a:rPr lang="zh-Hant" altLang="en-US" dirty="0"/>
              <a:t>以瓦萊科為重點的體育概念</a:t>
            </a:r>
            <a:endParaRPr lang="ru-RU" altLang="zh-Hant" dirty="0"/>
          </a:p>
          <a:p>
            <a:pPr marL="0" indent="0">
              <a:buNone/>
            </a:pPr>
            <a:r>
              <a:rPr lang="ru-RU" i="1" dirty="0">
                <a:solidFill>
                  <a:srgbClr val="0070C0"/>
                </a:solidFill>
              </a:rPr>
              <a:t>6. </a:t>
            </a:r>
            <a:r>
              <a:rPr lang="en-US" i="1" dirty="0">
                <a:solidFill>
                  <a:srgbClr val="0070C0"/>
                </a:solidFill>
              </a:rPr>
              <a:t>Concepts of complex physical education </a:t>
            </a:r>
            <a:r>
              <a:rPr lang="en-US" dirty="0"/>
              <a:t>(body education; personality-oriented physical education, motor education and sports education).</a:t>
            </a:r>
            <a:endParaRPr lang="ru-RU" dirty="0"/>
          </a:p>
          <a:p>
            <a:pPr marL="0" indent="0">
              <a:buNone/>
            </a:pPr>
            <a:r>
              <a:rPr lang="zh-Hant" altLang="en-US" dirty="0"/>
              <a:t>綜合體育概念（身體教育</a:t>
            </a:r>
            <a:r>
              <a:rPr lang="en-US" altLang="zh-Hant" dirty="0"/>
              <a:t>;</a:t>
            </a:r>
            <a:r>
              <a:rPr lang="zh-Hant" altLang="en-US" dirty="0"/>
              <a:t>以個人為導向的體育、運動教育和體育教育）。 </a:t>
            </a:r>
          </a:p>
          <a:p>
            <a:pPr marL="0" indent="0">
              <a:buNone/>
            </a:pPr>
            <a:endParaRPr lang="ru-BY" dirty="0"/>
          </a:p>
        </p:txBody>
      </p:sp>
    </p:spTree>
    <p:extLst>
      <p:ext uri="{BB962C8B-B14F-4D97-AF65-F5344CB8AC3E}">
        <p14:creationId xmlns:p14="http://schemas.microsoft.com/office/powerpoint/2010/main" val="278417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1800B8-7CDA-478A-8828-83EFDB849E5D}"/>
              </a:ext>
            </a:extLst>
          </p:cNvPr>
          <p:cNvSpPr>
            <a:spLocks noGrp="1"/>
          </p:cNvSpPr>
          <p:nvPr>
            <p:ph type="title"/>
          </p:nvPr>
        </p:nvSpPr>
        <p:spPr>
          <a:xfrm>
            <a:off x="1069848" y="484632"/>
            <a:ext cx="10058400" cy="542657"/>
          </a:xfrm>
        </p:spPr>
        <p:txBody>
          <a:bodyPr>
            <a:noAutofit/>
          </a:bodyPr>
          <a:lstStyle/>
          <a:p>
            <a:r>
              <a:rPr lang="en-US" sz="4000" dirty="0">
                <a:solidFill>
                  <a:srgbClr val="00B050"/>
                </a:solidFill>
              </a:rPr>
              <a:t>Difference between concepts</a:t>
            </a:r>
            <a:endParaRPr lang="ru-BY" sz="4000" dirty="0">
              <a:solidFill>
                <a:srgbClr val="00B050"/>
              </a:solidFill>
            </a:endParaRPr>
          </a:p>
        </p:txBody>
      </p:sp>
      <p:sp>
        <p:nvSpPr>
          <p:cNvPr id="3" name="Объект 2">
            <a:extLst>
              <a:ext uri="{FF2B5EF4-FFF2-40B4-BE49-F238E27FC236}">
                <a16:creationId xmlns:a16="http://schemas.microsoft.com/office/drawing/2014/main" id="{50F43509-FCA1-40DA-9526-1B7FAFD7F3AB}"/>
              </a:ext>
            </a:extLst>
          </p:cNvPr>
          <p:cNvSpPr>
            <a:spLocks noGrp="1"/>
          </p:cNvSpPr>
          <p:nvPr>
            <p:ph idx="1"/>
          </p:nvPr>
        </p:nvSpPr>
        <p:spPr>
          <a:xfrm>
            <a:off x="595714" y="1229586"/>
            <a:ext cx="10433529" cy="4685792"/>
          </a:xfrm>
        </p:spPr>
        <p:txBody>
          <a:bodyPr>
            <a:normAutofit/>
          </a:bodyPr>
          <a:lstStyle/>
          <a:p>
            <a:r>
              <a:rPr lang="en-US" sz="2800" dirty="0"/>
              <a:t>Concepts of the 1st type use the motor abilities of a person and motor activity as a means of conscious correction of various parameters of human physicality, 
and the concepts of the 2 type use motor activity to solve a complex of socially significant tasks.</a:t>
            </a:r>
          </a:p>
          <a:p>
            <a:endParaRPr lang="en-US" sz="2800" dirty="0"/>
          </a:p>
          <a:p>
            <a:r>
              <a:rPr lang="zh-Hant" altLang="en-US" sz="2400" dirty="0"/>
              <a:t>第一類的概念使用一個人的運動能力和運動活動作為有意識地修正人類身體的各種參數的手段， 和</a:t>
            </a:r>
            <a:r>
              <a:rPr lang="en-US" altLang="zh-Hant" sz="2400" dirty="0"/>
              <a:t>2</a:t>
            </a:r>
            <a:r>
              <a:rPr lang="zh-Hant" altLang="en-US" sz="2400" dirty="0"/>
              <a:t>型的概念使用運動活動來解決一個複雜的社會重大任務。</a:t>
            </a:r>
          </a:p>
          <a:p>
            <a:endParaRPr lang="ru-BY" sz="2400" dirty="0"/>
          </a:p>
        </p:txBody>
      </p:sp>
    </p:spTree>
    <p:extLst>
      <p:ext uri="{BB962C8B-B14F-4D97-AF65-F5344CB8AC3E}">
        <p14:creationId xmlns:p14="http://schemas.microsoft.com/office/powerpoint/2010/main" val="2072178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8AFE875-2826-46F5-BA9D-9A874A8FADDF}"/>
              </a:ext>
            </a:extLst>
          </p:cNvPr>
          <p:cNvSpPr>
            <a:spLocks noGrp="1"/>
          </p:cNvSpPr>
          <p:nvPr>
            <p:ph idx="1"/>
          </p:nvPr>
        </p:nvSpPr>
        <p:spPr>
          <a:xfrm>
            <a:off x="765048" y="646176"/>
            <a:ext cx="10058400" cy="5698180"/>
          </a:xfrm>
        </p:spPr>
        <p:txBody>
          <a:bodyPr>
            <a:normAutofit/>
          </a:bodyPr>
          <a:lstStyle/>
          <a:p>
            <a:r>
              <a:rPr lang="en" sz="2800" b="1" dirty="0"/>
              <a:t>The concept of physical education </a:t>
            </a:r>
            <a:r>
              <a:rPr lang="en" sz="2800" dirty="0"/>
              <a:t>is a certain interpretation of goal-setting and the direction of socio-pedagogical activities </a:t>
            </a:r>
            <a:r>
              <a:rPr lang="en" sz="2800" u="sng" dirty="0"/>
              <a:t>to form a culture of movement, physique, health </a:t>
            </a:r>
            <a:r>
              <a:rPr lang="en" sz="2800" dirty="0"/>
              <a:t>as the highest value through </a:t>
            </a:r>
            <a:r>
              <a:rPr lang="en" sz="2800" u="sng" dirty="0"/>
              <a:t>motor activity, proper eating behavior, the basics of hygiene and a meaningful attitude to one's body and health.</a:t>
            </a:r>
            <a:endParaRPr lang="ru-RU" sz="2800" u="sng" dirty="0"/>
          </a:p>
          <a:p>
            <a:endParaRPr lang="en" sz="2800" u="sng" dirty="0"/>
          </a:p>
          <a:p>
            <a:pPr marL="0" indent="0">
              <a:buNone/>
            </a:pPr>
            <a:r>
              <a:rPr lang="zh-Hant" altLang="en-US" dirty="0"/>
              <a:t>體育的概念是對目標設定和社會教育活動方向的某種詮釋，</a:t>
            </a:r>
            <a:endParaRPr lang="en-US" altLang="zh-Hant" dirty="0"/>
          </a:p>
          <a:p>
            <a:pPr marL="0" indent="0">
              <a:buNone/>
            </a:pPr>
            <a:r>
              <a:rPr lang="zh-Hant" altLang="en-US" dirty="0"/>
              <a:t>通過運動活動、適當的飲食行為、</a:t>
            </a:r>
            <a:endParaRPr lang="en-US" altLang="zh-Hant" dirty="0"/>
          </a:p>
          <a:p>
            <a:pPr marL="0" indent="0">
              <a:buNone/>
            </a:pPr>
            <a:r>
              <a:rPr lang="zh-Hant" altLang="en-US" dirty="0"/>
              <a:t>衛生的基本知識以及對身體和健康有意義的態度，</a:t>
            </a:r>
            <a:endParaRPr lang="en-US" altLang="zh-Hant" dirty="0"/>
          </a:p>
          <a:p>
            <a:pPr marL="0" indent="0">
              <a:buNone/>
            </a:pPr>
            <a:r>
              <a:rPr lang="zh-Hant" altLang="en-US" dirty="0"/>
              <a:t>形成運動、體質、健康作為最高價值的文化。</a:t>
            </a:r>
            <a:endParaRPr lang="en" sz="2800" dirty="0"/>
          </a:p>
          <a:p>
            <a:endParaRPr lang="ru-BY" dirty="0"/>
          </a:p>
        </p:txBody>
      </p:sp>
      <p:pic>
        <p:nvPicPr>
          <p:cNvPr id="5122" name="Picture 2">
            <a:extLst>
              <a:ext uri="{FF2B5EF4-FFF2-40B4-BE49-F238E27FC236}">
                <a16:creationId xmlns:a16="http://schemas.microsoft.com/office/drawing/2014/main" id="{0C871B16-4C05-4D00-B9CF-96777A5A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0034" y="4033520"/>
            <a:ext cx="4850711" cy="272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3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F06C04-64E6-4122-82FC-DF113F27D0D0}"/>
              </a:ext>
            </a:extLst>
          </p:cNvPr>
          <p:cNvSpPr>
            <a:spLocks noGrp="1"/>
          </p:cNvSpPr>
          <p:nvPr>
            <p:ph type="title"/>
          </p:nvPr>
        </p:nvSpPr>
        <p:spPr>
          <a:xfrm>
            <a:off x="426720" y="606552"/>
            <a:ext cx="11765280" cy="917448"/>
          </a:xfrm>
        </p:spPr>
        <p:txBody>
          <a:bodyPr>
            <a:normAutofit fontScale="90000"/>
          </a:bodyPr>
          <a:lstStyle/>
          <a:p>
            <a:r>
              <a:rPr lang="ru-RU" sz="4800" dirty="0">
                <a:solidFill>
                  <a:srgbClr val="0070C0"/>
                </a:solidFill>
              </a:rPr>
              <a:t>3</a:t>
            </a:r>
            <a:r>
              <a:rPr lang="en-US" sz="4800" dirty="0">
                <a:solidFill>
                  <a:srgbClr val="0070C0"/>
                </a:solidFill>
              </a:rPr>
              <a:t> concepts of physical education</a:t>
            </a:r>
            <a:r>
              <a:rPr lang="zh-Hant" altLang="en-US" dirty="0"/>
              <a:t>體育的</a:t>
            </a:r>
            <a:r>
              <a:rPr lang="en-US" altLang="zh-Hant" dirty="0"/>
              <a:t>3</a:t>
            </a:r>
            <a:r>
              <a:rPr lang="zh-Hant" altLang="en-US" dirty="0"/>
              <a:t>個概念 </a:t>
            </a:r>
            <a:br>
              <a:rPr lang="zh-Hant" altLang="en-US" dirty="0"/>
            </a:br>
            <a:endParaRPr lang="ru-BY" sz="4800" dirty="0">
              <a:solidFill>
                <a:srgbClr val="0070C0"/>
              </a:solidFill>
            </a:endParaRPr>
          </a:p>
        </p:txBody>
      </p:sp>
      <p:sp>
        <p:nvSpPr>
          <p:cNvPr id="3" name="Объект 2">
            <a:extLst>
              <a:ext uri="{FF2B5EF4-FFF2-40B4-BE49-F238E27FC236}">
                <a16:creationId xmlns:a16="http://schemas.microsoft.com/office/drawing/2014/main" id="{71168554-21F3-4E1A-BCE5-2757A198BC1F}"/>
              </a:ext>
            </a:extLst>
          </p:cNvPr>
          <p:cNvSpPr>
            <a:spLocks noGrp="1"/>
          </p:cNvSpPr>
          <p:nvPr>
            <p:ph idx="1"/>
          </p:nvPr>
        </p:nvSpPr>
        <p:spPr>
          <a:xfrm>
            <a:off x="591312" y="1524000"/>
            <a:ext cx="11009376" cy="5084064"/>
          </a:xfrm>
        </p:spPr>
        <p:txBody>
          <a:bodyPr/>
          <a:lstStyle/>
          <a:p>
            <a:pPr marL="0" indent="0">
              <a:buNone/>
            </a:pPr>
            <a:r>
              <a:rPr lang="en-US" sz="2400" dirty="0"/>
              <a:t>    By the end of the XX century. in a number of European countries, </a:t>
            </a:r>
            <a:r>
              <a:rPr lang="ru-RU" sz="2400" dirty="0"/>
              <a:t>3</a:t>
            </a:r>
            <a:r>
              <a:rPr lang="en-US" sz="2400" dirty="0"/>
              <a:t> concepts of physical education, differing in their goal-setting, became the main ones:
1.</a:t>
            </a:r>
            <a:r>
              <a:rPr lang="en-US" sz="2400" b="1" dirty="0"/>
              <a:t>valeological concept </a:t>
            </a:r>
            <a:r>
              <a:rPr lang="en-US" sz="2400" dirty="0"/>
              <a:t>aimed at the formation of health and a healthy lifestyle;
2.</a:t>
            </a:r>
            <a:r>
              <a:rPr lang="en-US" sz="2400" b="1" dirty="0"/>
              <a:t>motor education </a:t>
            </a:r>
            <a:r>
              <a:rPr lang="en-US" sz="2400" dirty="0"/>
              <a:t>aimed at the formation of motor culture;
3.</a:t>
            </a:r>
            <a:r>
              <a:rPr lang="en-US" sz="2400" b="1" dirty="0"/>
              <a:t>sports (or </a:t>
            </a:r>
            <a:r>
              <a:rPr lang="en-US" sz="2400" b="1" dirty="0" err="1"/>
              <a:t>sportsized</a:t>
            </a:r>
            <a:r>
              <a:rPr lang="en-US" sz="2400" b="1" dirty="0"/>
              <a:t>) education</a:t>
            </a:r>
            <a:r>
              <a:rPr lang="en-US" sz="2400" dirty="0"/>
              <a:t>, which aims to form the qualities necessary for sports competitions</a:t>
            </a:r>
            <a:r>
              <a:rPr lang="en-US" dirty="0"/>
              <a:t>.
</a:t>
            </a:r>
            <a:r>
              <a:rPr lang="zh-Hant" altLang="en-US" dirty="0"/>
              <a:t>到</a:t>
            </a:r>
            <a:r>
              <a:rPr lang="en-US" altLang="zh-Hant" dirty="0"/>
              <a:t>20</a:t>
            </a:r>
            <a:r>
              <a:rPr lang="zh-Hant" altLang="en-US" dirty="0"/>
              <a:t>世紀末。在一些歐洲國家中，體育的</a:t>
            </a:r>
            <a:r>
              <a:rPr lang="en-US" altLang="zh-Hant" dirty="0"/>
              <a:t>3</a:t>
            </a:r>
            <a:r>
              <a:rPr lang="zh-Hant" altLang="en-US" dirty="0"/>
              <a:t>個概念，在目標設定上有所不同，成為主要概念： 旨在形成健康和健康生活方式的英勇概念： 旨在形成汽車文化的運動教育： 體育（或體育化）教育，旨在形成體育比賽所需的素質。</a:t>
            </a:r>
          </a:p>
          <a:p>
            <a:endParaRPr lang="ru-BY" dirty="0"/>
          </a:p>
        </p:txBody>
      </p:sp>
    </p:spTree>
    <p:extLst>
      <p:ext uri="{BB962C8B-B14F-4D97-AF65-F5344CB8AC3E}">
        <p14:creationId xmlns:p14="http://schemas.microsoft.com/office/powerpoint/2010/main" val="232118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EF6197-BDA9-495F-AAF5-97CEB7B63329}"/>
              </a:ext>
            </a:extLst>
          </p:cNvPr>
          <p:cNvSpPr>
            <a:spLocks noGrp="1"/>
          </p:cNvSpPr>
          <p:nvPr>
            <p:ph idx="1"/>
          </p:nvPr>
        </p:nvSpPr>
        <p:spPr>
          <a:xfrm>
            <a:off x="743712" y="463296"/>
            <a:ext cx="11009376" cy="6096000"/>
          </a:xfrm>
        </p:spPr>
        <p:txBody>
          <a:bodyPr>
            <a:normAutofit/>
          </a:bodyPr>
          <a:lstStyle/>
          <a:p>
            <a:r>
              <a:rPr lang="en-US" sz="2800" dirty="0"/>
              <a:t>These concepts are somehow implemented in Russia and in European countries: in national programs there are various combinations of them</a:t>
            </a:r>
            <a:r>
              <a:rPr lang="ru-RU" sz="2800" dirty="0"/>
              <a:t> </a:t>
            </a:r>
            <a:r>
              <a:rPr lang="en-US" sz="2800" dirty="0"/>
              <a:t>or the predominance of one of them</a:t>
            </a:r>
            <a:r>
              <a:rPr lang="ru-RU" sz="2800" dirty="0"/>
              <a:t>.</a:t>
            </a:r>
          </a:p>
          <a:p>
            <a:r>
              <a:rPr lang="en-US" sz="2800" dirty="0"/>
              <a:t>in Finland, for example, preference is given to the </a:t>
            </a:r>
            <a:r>
              <a:rPr lang="en-US" sz="2800" dirty="0" err="1"/>
              <a:t>valeological</a:t>
            </a:r>
            <a:r>
              <a:rPr lang="en-US" sz="2800" dirty="0"/>
              <a:t> concept, </a:t>
            </a:r>
            <a:endParaRPr lang="ru-RU" sz="2800" dirty="0"/>
          </a:p>
          <a:p>
            <a:r>
              <a:rPr lang="en-US" sz="2800" dirty="0"/>
              <a:t>in the UK - to sports, </a:t>
            </a:r>
            <a:endParaRPr lang="ru-RU" sz="2800" dirty="0"/>
          </a:p>
          <a:p>
            <a:r>
              <a:rPr lang="en-US" sz="2800" dirty="0"/>
              <a:t>and in Holland - "movement education", that is, the formation of a motor culture) </a:t>
            </a:r>
            <a:endParaRPr lang="ru-RU" sz="2800" dirty="0"/>
          </a:p>
          <a:p>
            <a:r>
              <a:rPr lang="en-US" sz="2800" dirty="0"/>
              <a:t>or a compilation of all 3 (as in Germany and Russia).</a:t>
            </a:r>
          </a:p>
          <a:p>
            <a:pPr marL="0" indent="0">
              <a:buNone/>
            </a:pPr>
            <a:r>
              <a:rPr lang="zh-Hant" altLang="en-US" dirty="0"/>
              <a:t>這些概念在俄羅斯和歐洲國家以某種方式得到實施：在國家方案中，它們有各種組合或其中一個概念佔主導地位。 例如，在芬蘭，對英勇概念給予了優先考慮， 在英國 </a:t>
            </a:r>
            <a:r>
              <a:rPr lang="en-US" altLang="zh-Hant" dirty="0"/>
              <a:t>- </a:t>
            </a:r>
            <a:r>
              <a:rPr lang="zh-Hant" altLang="en-US" dirty="0"/>
              <a:t>運動， 並在荷蘭 </a:t>
            </a:r>
            <a:r>
              <a:rPr lang="en-US" altLang="zh-Hant" dirty="0"/>
              <a:t>- </a:t>
            </a:r>
            <a:r>
              <a:rPr lang="zh-Hant" altLang="en-US" dirty="0"/>
              <a:t>「運動教育」，即汽車文化的形成） 或彙編所有 </a:t>
            </a:r>
            <a:r>
              <a:rPr lang="en-US" altLang="zh-Hant" dirty="0"/>
              <a:t>3 </a:t>
            </a:r>
            <a:r>
              <a:rPr lang="zh-Hant" altLang="en-US" dirty="0"/>
              <a:t>（如在德國和俄羅斯） 。</a:t>
            </a:r>
            <a:br>
              <a:rPr lang="zh-Hant" altLang="en-US" dirty="0"/>
            </a:br>
            <a:br>
              <a:rPr lang="ru-RU" dirty="0"/>
            </a:br>
            <a:endParaRPr lang="ru-BY" dirty="0"/>
          </a:p>
        </p:txBody>
      </p:sp>
    </p:spTree>
    <p:extLst>
      <p:ext uri="{BB962C8B-B14F-4D97-AF65-F5344CB8AC3E}">
        <p14:creationId xmlns:p14="http://schemas.microsoft.com/office/powerpoint/2010/main" val="17450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5F3AF77-3E51-4EF7-BC40-D0C0BA2D7ADD}"/>
              </a:ext>
            </a:extLst>
          </p:cNvPr>
          <p:cNvSpPr>
            <a:spLocks noGrp="1"/>
          </p:cNvSpPr>
          <p:nvPr>
            <p:ph idx="1"/>
          </p:nvPr>
        </p:nvSpPr>
        <p:spPr>
          <a:xfrm>
            <a:off x="573024" y="463296"/>
            <a:ext cx="11045952" cy="5669280"/>
          </a:xfrm>
        </p:spPr>
        <p:txBody>
          <a:bodyPr>
            <a:normAutofit fontScale="85000" lnSpcReduction="10000"/>
          </a:bodyPr>
          <a:lstStyle/>
          <a:p>
            <a:r>
              <a:rPr lang="en-US" sz="3300" dirty="0"/>
              <a:t>Today in European countries there is a tendency to increase </a:t>
            </a:r>
            <a:r>
              <a:rPr lang="en-US" sz="3300" u="sng" dirty="0"/>
              <a:t>attention to the </a:t>
            </a:r>
            <a:r>
              <a:rPr lang="en-US" sz="3300" u="sng" dirty="0" err="1"/>
              <a:t>valeological</a:t>
            </a:r>
            <a:r>
              <a:rPr lang="en-US" sz="3300" u="sng" dirty="0"/>
              <a:t> concept</a:t>
            </a:r>
            <a:r>
              <a:rPr lang="en-US" sz="3300" dirty="0"/>
              <a:t>, when recently the priority - the formation of motor culture.</a:t>
            </a:r>
          </a:p>
          <a:p>
            <a:pPr marL="0" indent="0">
              <a:buNone/>
            </a:pPr>
            <a:r>
              <a:rPr lang="en-US" sz="3300" dirty="0"/>
              <a:t>For example, in Russia we see a transition from concepts aimed at improving motor skills and educating physical qualities (L. P. </a:t>
            </a:r>
            <a:r>
              <a:rPr lang="en-US" sz="3300" dirty="0" err="1"/>
              <a:t>Matveev</a:t>
            </a:r>
            <a:r>
              <a:rPr lang="en-US" sz="3300" dirty="0"/>
              <a:t>, for example), or </a:t>
            </a:r>
            <a:r>
              <a:rPr lang="en-US" sz="3300" dirty="0" err="1"/>
              <a:t>sportsized</a:t>
            </a:r>
            <a:r>
              <a:rPr lang="en-US" sz="3300" dirty="0"/>
              <a:t> concepts (</a:t>
            </a:r>
            <a:r>
              <a:rPr lang="en-US" sz="3300" dirty="0" err="1"/>
              <a:t>Balsevich</a:t>
            </a:r>
            <a:r>
              <a:rPr lang="en-US" sz="3300" dirty="0"/>
              <a:t> V. K.) - </a:t>
            </a:r>
            <a:r>
              <a:rPr lang="en-US" sz="3300" u="sng" dirty="0"/>
              <a:t>to understanding the paramount value of health, bodily harmony and motor activity that brings pleasure. </a:t>
            </a:r>
          </a:p>
          <a:p>
            <a:pPr marL="0" indent="0">
              <a:buNone/>
            </a:pPr>
            <a:r>
              <a:rPr lang="en-US" sz="3300" dirty="0"/>
              <a:t>That is why there is so much interest in fitness as a technology of physical education and physical education at school.</a:t>
            </a:r>
          </a:p>
          <a:p>
            <a:pPr marL="0" indent="0">
              <a:buNone/>
            </a:pPr>
            <a:r>
              <a:rPr lang="zh-Hant" altLang="en-US" sz="3100" dirty="0"/>
              <a:t>今天，在歐洲國家有一種趨勢，即增加對英勇概念的關注，而最近優先考慮的是汽車文化的形成。 例如，在俄羅斯，我們看到從旨在提高運動技能和教育身體素質的概念（例如，</a:t>
            </a:r>
            <a:r>
              <a:rPr lang="en-US" altLang="zh-Hant" sz="3100" dirty="0"/>
              <a:t>L.P. </a:t>
            </a:r>
            <a:r>
              <a:rPr lang="en-US" altLang="zh-Hant" sz="3100" dirty="0" err="1"/>
              <a:t>Matveev</a:t>
            </a:r>
            <a:r>
              <a:rPr lang="zh-Hant" altLang="en-US" sz="3100" dirty="0"/>
              <a:t>）或運動化概念（</a:t>
            </a:r>
            <a:r>
              <a:rPr lang="en-US" altLang="zh-Hant" sz="3100" dirty="0" err="1"/>
              <a:t>Balsevich</a:t>
            </a:r>
            <a:r>
              <a:rPr lang="en-US" altLang="zh-Hant" sz="3100" dirty="0"/>
              <a:t> V. K.</a:t>
            </a:r>
            <a:r>
              <a:rPr lang="zh-Hant" altLang="en-US" sz="3100" dirty="0"/>
              <a:t>）轉變到理解健康、身體和諧和運動活動帶來快樂的最高價值。這就是為什麼在學校，體育和體育技術對健身如此感興趣。</a:t>
            </a:r>
          </a:p>
          <a:p>
            <a:pPr marL="0" indent="0">
              <a:buNone/>
            </a:pPr>
            <a:endParaRPr lang="en-US" sz="2600" dirty="0"/>
          </a:p>
        </p:txBody>
      </p:sp>
    </p:spTree>
    <p:extLst>
      <p:ext uri="{BB962C8B-B14F-4D97-AF65-F5344CB8AC3E}">
        <p14:creationId xmlns:p14="http://schemas.microsoft.com/office/powerpoint/2010/main" val="82173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4489CAD-A52A-4734-B794-B334316BE2C0}"/>
              </a:ext>
            </a:extLst>
          </p:cNvPr>
          <p:cNvSpPr>
            <a:spLocks noGrp="1"/>
          </p:cNvSpPr>
          <p:nvPr>
            <p:ph idx="1"/>
          </p:nvPr>
        </p:nvSpPr>
        <p:spPr>
          <a:xfrm>
            <a:off x="640871" y="495807"/>
            <a:ext cx="10975396" cy="6040459"/>
          </a:xfrm>
        </p:spPr>
        <p:txBody>
          <a:bodyPr>
            <a:normAutofit/>
          </a:bodyPr>
          <a:lstStyle/>
          <a:p>
            <a:r>
              <a:rPr lang="en-US" sz="2400" dirty="0"/>
              <a:t>According to the researcher B. Krum, the concept should be based on views on motor culture as a whole and worldview views on childhood and humanity.
 He believes that </a:t>
            </a:r>
            <a:r>
              <a:rPr lang="en-US" sz="2400" u="sng" dirty="0"/>
              <a:t>the main thing </a:t>
            </a:r>
            <a:r>
              <a:rPr lang="en-US" sz="2400" dirty="0"/>
              <a:t>in the typology of concepts is </a:t>
            </a:r>
            <a:r>
              <a:rPr lang="en-US" sz="2400" u="sng" dirty="0"/>
              <a:t>what "what" and "how" are acquired in the process of mastering the culture of movement</a:t>
            </a:r>
            <a:r>
              <a:rPr lang="en-US" sz="2400" dirty="0"/>
              <a:t>. 
</a:t>
            </a:r>
            <a:r>
              <a:rPr lang="en-US" sz="2400" u="sng" dirty="0"/>
              <a:t>People act with different</a:t>
            </a:r>
            <a:r>
              <a:rPr lang="en-US" sz="2400" dirty="0"/>
              <a:t> goal-setting and </a:t>
            </a:r>
            <a:r>
              <a:rPr lang="en-US" sz="2400" u="sng" dirty="0"/>
              <a:t>motives</a:t>
            </a:r>
            <a:r>
              <a:rPr lang="en-US" sz="2400" dirty="0"/>
              <a:t> to acquire motor competencies, as a result of which different types of movement culture can be created.</a:t>
            </a:r>
            <a:endParaRPr lang="ru-RU" dirty="0"/>
          </a:p>
          <a:p>
            <a:r>
              <a:rPr lang="zh-Hant" altLang="en-US" dirty="0"/>
              <a:t>研究人員</a:t>
            </a:r>
            <a:r>
              <a:rPr lang="en-US" altLang="zh-Hant" dirty="0"/>
              <a:t>B.</a:t>
            </a:r>
            <a:r>
              <a:rPr lang="zh-Hant" altLang="en-US" dirty="0"/>
              <a:t>克魯姆認為，概念的基礎應該是對整個運動文化的看法，以及對童年和人類的意識形態觀點。 </a:t>
            </a:r>
            <a:endParaRPr lang="ru-RU" altLang="zh-Hant" dirty="0"/>
          </a:p>
          <a:p>
            <a:r>
              <a:rPr lang="zh-Hant" altLang="en-US" dirty="0"/>
              <a:t>他認為，概念類型學的核心是運動文化在掌握過程中獲得的</a:t>
            </a:r>
            <a:r>
              <a:rPr lang="en-US" altLang="zh-Hant" dirty="0"/>
              <a:t>"</a:t>
            </a:r>
            <a:r>
              <a:rPr lang="zh-Hant" altLang="en-US" dirty="0"/>
              <a:t>什麼</a:t>
            </a:r>
            <a:r>
              <a:rPr lang="en-US" altLang="zh-Hant" dirty="0"/>
              <a:t>"</a:t>
            </a:r>
            <a:r>
              <a:rPr lang="zh-Hant" altLang="en-US" dirty="0"/>
              <a:t>和</a:t>
            </a:r>
            <a:r>
              <a:rPr lang="en-US" altLang="zh-Hant" dirty="0"/>
              <a:t>"</a:t>
            </a:r>
            <a:r>
              <a:rPr lang="zh-Hant" altLang="en-US" dirty="0"/>
              <a:t>如何</a:t>
            </a:r>
            <a:r>
              <a:rPr lang="en-US" altLang="zh-Hant" dirty="0"/>
              <a:t>"</a:t>
            </a:r>
            <a:r>
              <a:rPr lang="zh-Hant" altLang="en-US" dirty="0"/>
              <a:t>。 </a:t>
            </a:r>
            <a:endParaRPr lang="ru-RU" altLang="zh-Hant" dirty="0"/>
          </a:p>
          <a:p>
            <a:r>
              <a:rPr lang="zh-Hant" altLang="en-US" dirty="0"/>
              <a:t>人們以不同的目標和動機行事，以獲得運動能力，從而產生不同類型的運動文化。</a:t>
            </a:r>
          </a:p>
          <a:p>
            <a:endParaRPr lang="ru-BY" dirty="0"/>
          </a:p>
        </p:txBody>
      </p:sp>
    </p:spTree>
    <p:extLst>
      <p:ext uri="{BB962C8B-B14F-4D97-AF65-F5344CB8AC3E}">
        <p14:creationId xmlns:p14="http://schemas.microsoft.com/office/powerpoint/2010/main" val="102925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1.xml><?xml version="1.0" encoding="utf-8"?>
<p:tagLst xmlns:a="http://schemas.openxmlformats.org/drawingml/2006/main" xmlns:r="http://schemas.openxmlformats.org/officeDocument/2006/relationships" xmlns:p="http://schemas.openxmlformats.org/presentationml/2006/main">
  <p:tag name="KSO_WM_UNIT_TABLE_BEAUTIFY" val="smartTable{c23a962b-6796-4311-a786-1569e3e8ff1d}"/>
</p:tagLst>
</file>

<file path=ppt/tags/tag12.xml><?xml version="1.0" encoding="utf-8"?>
<p:tagLst xmlns:a="http://schemas.openxmlformats.org/drawingml/2006/main" xmlns:r="http://schemas.openxmlformats.org/officeDocument/2006/relationships" xmlns:p="http://schemas.openxmlformats.org/presentationml/2006/main">
  <p:tag name="KSO_WM_UNIT_TABLE_BEAUTIFY" val="smartTable{1628fbfb-f7dc-4c36-9b07-e2ca8e6584fa}"/>
</p:tagLst>
</file>

<file path=ppt/tags/tag13.xml><?xml version="1.0" encoding="utf-8"?>
<p:tagLst xmlns:a="http://schemas.openxmlformats.org/drawingml/2006/main" xmlns:r="http://schemas.openxmlformats.org/officeDocument/2006/relationships" xmlns:p="http://schemas.openxmlformats.org/presentationml/2006/main">
  <p:tag name="KSO_WM_UNIT_TABLE_BEAUTIFY" val="smartTable{bc6a2664-46d1-44d3-b58e-db9404ea7d02}"/>
  <p:tag name="TABLE_ENDDRAG_ORIGIN_RECT" val="959*524"/>
  <p:tag name="TABLE_ENDDRAG_RECT" val="0*0*959*540"/>
</p:tagLst>
</file>

<file path=ppt/tags/tag14.xml><?xml version="1.0" encoding="utf-8"?>
<p:tagLst xmlns:a="http://schemas.openxmlformats.org/drawingml/2006/main" xmlns:r="http://schemas.openxmlformats.org/officeDocument/2006/relationships" xmlns:p="http://schemas.openxmlformats.org/presentationml/2006/main">
  <p:tag name="KSO_WM_UNIT_TABLE_BEAUTIFY" val="smartTable{7d7e080a-9d12-4b64-a8aa-6e9658d7abdc}"/>
</p:tagLst>
</file>

<file path=ppt/tags/tag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a4d49549-7474-4945-8bae-42eb57dac4c2}"/>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f09a5b64-c3ae-4de1-9039-30e0c9ca10fa}"/>
  <p:tag name="TABLE_ENDDRAG_ORIGIN_RECT" val="886*530"/>
  <p:tag name="TABLE_ENDDRAG_RECT" val="36*52*886*528"/>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dd33debd-c285-4240-98f8-23d061a33509}"/>
  <p:tag name="TABLE_ENDDRAG_ORIGIN_RECT" val="941*626"/>
  <p:tag name="TABLE_ENDDRAG_RECT" val="0*0*960*626"/>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c3392530-def9-4383-b2cc-09dc33e9789c}"/>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1628fbfb-f7dc-4c36-9b07-e2ca8e6584fa}"/>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1628fbfb-f7dc-4c36-9b07-e2ca8e6584fa}"/>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Дерево">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307083-A69C-41D9-A398-D020425CB65C}"/>
</file>

<file path=customXml/itemProps2.xml><?xml version="1.0" encoding="utf-8"?>
<ds:datastoreItem xmlns:ds="http://schemas.openxmlformats.org/officeDocument/2006/customXml" ds:itemID="{98B9D506-D856-4327-9BC1-1379429EDEE1}"/>
</file>

<file path=customXml/itemProps3.xml><?xml version="1.0" encoding="utf-8"?>
<ds:datastoreItem xmlns:ds="http://schemas.openxmlformats.org/officeDocument/2006/customXml" ds:itemID="{6740DA59-1AC4-4CFB-8C9B-0A29CEE2C2EF}"/>
</file>

<file path=docProps/app.xml><?xml version="1.0" encoding="utf-8"?>
<Properties xmlns="http://schemas.openxmlformats.org/officeDocument/2006/extended-properties" xmlns:vt="http://schemas.openxmlformats.org/officeDocument/2006/docPropsVTypes">
  <TotalTime>3874</TotalTime>
  <Words>14215</Words>
  <Application>Microsoft Office PowerPoint</Application>
  <PresentationFormat>Широкоэкранный</PresentationFormat>
  <Paragraphs>920</Paragraphs>
  <Slides>39</Slides>
  <Notes>37</Notes>
  <HiddenSlides>0</HiddenSlides>
  <MMClips>0</MMClips>
  <ScaleCrop>false</ScaleCrop>
  <HeadingPairs>
    <vt:vector size="6" baseType="variant">
      <vt:variant>
        <vt:lpstr>Использованные шрифты</vt:lpstr>
      </vt:variant>
      <vt:variant>
        <vt:i4>13</vt:i4>
      </vt:variant>
      <vt:variant>
        <vt:lpstr>Тема</vt:lpstr>
      </vt:variant>
      <vt:variant>
        <vt:i4>2</vt:i4>
      </vt:variant>
      <vt:variant>
        <vt:lpstr>Заголовки слайдов</vt:lpstr>
      </vt:variant>
      <vt:variant>
        <vt:i4>39</vt:i4>
      </vt:variant>
    </vt:vector>
  </HeadingPairs>
  <TitlesOfParts>
    <vt:vector size="54" baseType="lpstr">
      <vt:lpstr>.AppleSystemUIFont</vt:lpstr>
      <vt:lpstr>.PingFang SC</vt:lpstr>
      <vt:lpstr>.PingFangSC-Regular</vt:lpstr>
      <vt:lpstr>Arial</vt:lpstr>
      <vt:lpstr>Calibri</vt:lpstr>
      <vt:lpstr>Calibri Light</vt:lpstr>
      <vt:lpstr>Cambria</vt:lpstr>
      <vt:lpstr>Roboto</vt:lpstr>
      <vt:lpstr>Rockwell</vt:lpstr>
      <vt:lpstr>Rockwell Condensed</vt:lpstr>
      <vt:lpstr>Times New Roman</vt:lpstr>
      <vt:lpstr>UICTFontTextStyleBody</vt:lpstr>
      <vt:lpstr>Wingdings</vt:lpstr>
      <vt:lpstr>Тема Office</vt:lpstr>
      <vt:lpstr>Дерево</vt:lpstr>
      <vt:lpstr>Basic concepts of physical education</vt:lpstr>
      <vt:lpstr>Презентация PowerPoint</vt:lpstr>
      <vt:lpstr>Презентация PowerPoint</vt:lpstr>
      <vt:lpstr>Difference between concepts</vt:lpstr>
      <vt:lpstr>Презентация PowerPoint</vt:lpstr>
      <vt:lpstr>3 concepts of physical education體育的3個概念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空白演示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physical education</dc:title>
  <dc:creator>User</dc:creator>
  <cp:lastModifiedBy>User</cp:lastModifiedBy>
  <cp:revision>14</cp:revision>
  <dcterms:created xsi:type="dcterms:W3CDTF">2021-11-16T10:29:36Z</dcterms:created>
  <dcterms:modified xsi:type="dcterms:W3CDTF">2021-12-14T08:54:05Z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